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Very tailored originally to classification computer vision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Shape 871"/>
          <p:cNvSpPr/>
          <p:nvPr>
            <p:ph type="sldImg"/>
          </p:nvPr>
        </p:nvSpPr>
        <p:spPr>
          <a:prstGeom prst="rect">
            <a:avLst/>
          </a:prstGeom>
        </p:spPr>
        <p:txBody>
          <a:bodyPr/>
          <a:lstStyle/>
          <a:p>
            <a:pPr/>
          </a:p>
        </p:txBody>
      </p:sp>
      <p:sp>
        <p:nvSpPr>
          <p:cNvPr id="872" name="Shape 872"/>
          <p:cNvSpPr/>
          <p:nvPr>
            <p:ph type="body" sz="quarter" idx="1"/>
          </p:nvPr>
        </p:nvSpPr>
        <p:spPr>
          <a:prstGeom prst="rect">
            <a:avLst/>
          </a:prstGeom>
        </p:spPr>
        <p:txBody>
          <a:bodyPr/>
          <a:lstStyle>
            <a:lvl1pPr>
              <a:defRPr>
                <a:solidFill>
                  <a:srgbClr val="3D4AFF"/>
                </a:solidFill>
              </a:defRPr>
            </a:lvl1pPr>
          </a:lstStyle>
          <a:p>
            <a:pPr/>
            <a:r>
              <a:t>Here starts class 4 in MIAA (double check)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Importantly, those activation functions that became popular were easy to differientiate due to the SGD algorithm used to optimize DNNs! Will see later why when studying more in depth SGD with backprop.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lvl1pPr>
              <a:defRPr>
                <a:solidFill>
                  <a:schemeClr val="accent5">
                    <a:hueOff val="-82419"/>
                    <a:satOff val="-9513"/>
                    <a:lumOff val="-16343"/>
                  </a:schemeClr>
                </a:solidFill>
              </a:defRPr>
            </a:lvl1pPr>
          </a:lstStyle>
          <a:p>
            <a:pPr/>
            <a:r>
              <a:t>Check the answer to the red question. My guess now is that maybe the linear activation function is not as good as a relu? But maybe we go more towards the squared loss? Or simply a link to justify the activation function in the next slide?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The training procedure looks like the logistic regression. The additional difficulty is dealing with layers that depend sequentially on each other and their optimization. This will be solved with the backprop algorithm. </a:t>
            </a:r>
          </a:p>
          <a:p>
            <a:pPr/>
          </a:p>
          <a:p>
            <a:pPr>
              <a:defRPr>
                <a:solidFill>
                  <a:schemeClr val="accent5">
                    <a:hueOff val="-82419"/>
                    <a:satOff val="-9513"/>
                    <a:lumOff val="-16343"/>
                  </a:schemeClr>
                </a:solidFill>
              </a:defRPr>
            </a:pPr>
            <a:r>
              <a:t>Why two outputs on this example?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a:defRPr sz="1900"/>
            </a:pPr>
            <a:r>
              <a:t>ImageNet:</a:t>
            </a:r>
          </a:p>
          <a:p>
            <a:pPr>
              <a:defRPr sz="1900"/>
            </a:pPr>
            <a:r>
              <a:t>ImageNet is a massive dataset with over 14 million images covering nearly 22,000 categories, with a widely-used 1,000-class subset that is employed in various computer vision benchmarks. The dataset has played a crucial role in advancing deep learning and computer vision research. (150-200GB in disk)</a:t>
            </a:r>
          </a:p>
          <a:p>
            <a:pPr>
              <a:defRPr sz="1900"/>
            </a:pPr>
          </a:p>
          <a:p>
            <a:pPr>
              <a:defRPr sz="1900"/>
            </a:pPr>
            <a:r>
              <a:t>Some info about the ImageNet challenge before AlexNet:</a:t>
            </a:r>
          </a:p>
          <a:p>
            <a:pPr>
              <a:defRPr sz="1900"/>
            </a:pPr>
          </a:p>
          <a:p>
            <a:pPr>
              <a:defRPr sz="1700"/>
            </a:pPr>
            <a:r>
              <a:t>The ImageNet Large Scale Visual Recognition Challenge (ILSVRC) officially started in 2010. This was the first year that the competition was held, and it quickly became one of the most significant benchmarks for measuring progress in computer vision.</a:t>
            </a:r>
          </a:p>
          <a:p>
            <a:pPr>
              <a:defRPr sz="1700"/>
            </a:pPr>
          </a:p>
          <a:p>
            <a:pPr>
              <a:defRPr b="1" sz="1700"/>
            </a:pPr>
            <a:r>
              <a:t>ILSVRC Timeline Before 2012:</a:t>
            </a:r>
          </a:p>
          <a:p>
            <a:pPr>
              <a:defRPr sz="1700"/>
            </a:pPr>
            <a:r>
              <a:t>2010: The first ILSVRC was held. The winning method was developed by the NEC-UIUC team, which used a combination of traditional feature extraction techniques like SIFT, with a spatial pyramid matching framework and linear SVMs as the classifier.</a:t>
            </a:r>
          </a:p>
          <a:p>
            <a:pPr>
              <a:defRPr sz="1700"/>
            </a:pPr>
          </a:p>
          <a:p>
            <a:pPr>
              <a:defRPr sz="1700"/>
            </a:pPr>
            <a:r>
              <a:t>2011: The challenge continued, and the XRCE (Xerox Research Centre Europe) team won using Fisher Vectors combined with SIFT descriptors and linear SVMs. This method improved on the previous year by providing a more powerful representation of the image features.</a:t>
            </a:r>
          </a:p>
          <a:p>
            <a:pPr>
              <a:defRPr sz="1700"/>
            </a:pPr>
          </a:p>
          <a:p>
            <a:pPr>
              <a:defRPr sz="1700"/>
            </a:pPr>
            <a:r>
              <a:t>Summary:</a:t>
            </a:r>
          </a:p>
          <a:p>
            <a:pPr>
              <a:defRPr b="1" sz="1700"/>
            </a:pPr>
            <a:r>
              <a:t>2010: First ILSVRC competition, dominated by traditional computer vision techniques like SIFT, BoVW, and SVMs.</a:t>
            </a:r>
          </a:p>
          <a:p>
            <a:pPr>
              <a:defRPr b="1" sz="1700"/>
            </a:pPr>
            <a:r>
              <a:t>2011: Fisher Vectors and SVMs became the leading approach.</a:t>
            </a:r>
          </a:p>
          <a:p>
            <a:pPr>
              <a:defRPr sz="1700"/>
            </a:pPr>
            <a:r>
              <a:t>These methods, though cutting-edge at the time, were significantly less powerful than the deep learning approaches that began to emerge in the early 2010s. When AlexNet was introduced in 2012, it dramatically outperformed the previous methods, reducing the top-5 error rate from around 25% (achieved by the 2011 winners) to 16.4%, signaling the beginning of the deep learning era in computer vision.</a:t>
            </a:r>
          </a:p>
          <a:p>
            <a:pPr>
              <a:defRPr sz="1700"/>
            </a:pPr>
          </a:p>
          <a:p>
            <a:pPr>
              <a:defRPr b="1" sz="1600"/>
            </a:pPr>
            <a:r>
              <a:t>1. Handcrafted Features:</a:t>
            </a:r>
          </a:p>
          <a:p>
            <a:pPr>
              <a:defRPr sz="1600"/>
            </a:pPr>
            <a:r>
              <a:t>SIFT (Scale-Invariant Feature Transform) and HOG (Histogram of Oriented Gradients) were popular feature extraction methods. These methods involved detecting key points or edges in images and then describing them in a way that was invariant to transformations like scaling or rotation.</a:t>
            </a:r>
          </a:p>
          <a:p>
            <a:pPr>
              <a:defRPr b="1" sz="1600"/>
            </a:pPr>
            <a:r>
              <a:t>2. Bag of Visual Words (BoVW):</a:t>
            </a:r>
          </a:p>
          <a:p>
            <a:pPr>
              <a:defRPr sz="1600"/>
            </a:pPr>
            <a:r>
              <a:t>After extracting features using methods like SIFT or HOG, these features were typically quantized into a "visual vocabulary." The image was then represented as a histogram of visual words, which was then used as input to a classifier.</a:t>
            </a:r>
          </a:p>
          <a:p>
            <a:pPr>
              <a:defRPr b="1" sz="1600"/>
            </a:pPr>
            <a:r>
              <a:t>3. Support Vector Machines (SVMs):</a:t>
            </a:r>
          </a:p>
          <a:p>
            <a:pPr>
              <a:defRPr sz="1600"/>
            </a:pPr>
            <a:r>
              <a:t>SVMs were commonly used as the classifier on top of the handcrafted features. These models are effective in high-dimensional spaces and were state-of-the-art for many image classification tasks.</a:t>
            </a:r>
          </a:p>
          <a:p>
            <a:pPr>
              <a:defRPr b="1" sz="1600"/>
            </a:pPr>
            <a:r>
              <a:t>4. Pyramid Match Kernel:</a:t>
            </a:r>
          </a:p>
          <a:p>
            <a:pPr>
              <a:defRPr sz="1600"/>
            </a:pPr>
            <a:r>
              <a:t>This method extended the traditional bag-of-words model by matching features at multiple resolutions, capturing more spatial information about the arrangement of features within an image.</a:t>
            </a:r>
          </a:p>
          <a:p>
            <a:pPr>
              <a:defRPr b="1" sz="1600"/>
            </a:pPr>
            <a:r>
              <a:t>5. Fisher Vectors:</a:t>
            </a:r>
          </a:p>
          <a:p>
            <a:pPr>
              <a:defRPr sz="1600"/>
            </a:pPr>
            <a:r>
              <a:t>An improvement over BoVW, Fisher Vectors (FV) capture more information by modeling how features differ from a Gaussian Mixture Model (GMM) fitted to the training data. FV representations were more compact and powerful compared to BoVW histograms.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defRPr>
                <a:solidFill>
                  <a:srgbClr val="4C61FF"/>
                </a:solidFill>
              </a:defRPr>
            </a:pPr>
            <a:r>
              <a:t>For next year maybe, it would be good to enlarge the diagram and write also the weights? Also, fix notation issues</a:t>
            </a:r>
          </a:p>
          <a:p>
            <a:pPr/>
          </a:p>
          <a:p>
            <a:pPr/>
            <a:r>
              <a:t>In any case, the main idea of backpropagation is that we can reuse the deltas in computing gradients backwards until reaching the input. </a:t>
            </a:r>
          </a:p>
          <a:p>
            <a:pPr/>
          </a:p>
          <a:p>
            <a:pPr/>
            <a:r>
              <a:t>Also, it is good in memory usage as, if in the forward pass, we store the weights of course, and the inputs and outputs of each neuron. Having these values allow us to obtain the deltas in a very efficient way, and therefore backpropagate and obtain all the needed gradients.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lvl1pPr>
              <a:defRPr>
                <a:solidFill>
                  <a:srgbClr val="3D4AFF"/>
                </a:solidFill>
              </a:defRPr>
            </a:lvl1pPr>
          </a:lstStyle>
          <a:p>
            <a:pPr/>
            <a:r>
              <a:t>Here starts class 3 in MIAA (double check)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Shape 624"/>
          <p:cNvSpPr/>
          <p:nvPr>
            <p:ph type="sldImg"/>
          </p:nvPr>
        </p:nvSpPr>
        <p:spPr>
          <a:prstGeom prst="rect">
            <a:avLst/>
          </a:prstGeom>
        </p:spPr>
        <p:txBody>
          <a:bodyPr/>
          <a:lstStyle/>
          <a:p>
            <a:pPr/>
          </a:p>
        </p:txBody>
      </p:sp>
      <p:sp>
        <p:nvSpPr>
          <p:cNvPr id="625" name="Shape 625"/>
          <p:cNvSpPr/>
          <p:nvPr>
            <p:ph type="body" sz="quarter" idx="1"/>
          </p:nvPr>
        </p:nvSpPr>
        <p:spPr>
          <a:prstGeom prst="rect">
            <a:avLst/>
          </a:prstGeom>
        </p:spPr>
        <p:txBody>
          <a:bodyPr/>
          <a:lstStyle/>
          <a:p>
            <a:pPr>
              <a:defRPr>
                <a:solidFill>
                  <a:srgbClr val="3D4AFF"/>
                </a:solidFill>
              </a:defRPr>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Shape 695"/>
          <p:cNvSpPr/>
          <p:nvPr>
            <p:ph type="sldImg"/>
          </p:nvPr>
        </p:nvSpPr>
        <p:spPr>
          <a:prstGeom prst="rect">
            <a:avLst/>
          </a:prstGeom>
        </p:spPr>
        <p:txBody>
          <a:bodyPr/>
          <a:lstStyle/>
          <a:p>
            <a:pPr/>
          </a:p>
        </p:txBody>
      </p:sp>
      <p:sp>
        <p:nvSpPr>
          <p:cNvPr id="696" name="Shape 696"/>
          <p:cNvSpPr/>
          <p:nvPr>
            <p:ph type="body" sz="quarter" idx="1"/>
          </p:nvPr>
        </p:nvSpPr>
        <p:spPr>
          <a:prstGeom prst="rect">
            <a:avLst/>
          </a:prstGeom>
        </p:spPr>
        <p:txBody>
          <a:bodyPr/>
          <a:lstStyle/>
          <a:p>
            <a:pPr>
              <a:defRPr sz="1400"/>
            </a:pPr>
            <a:r>
              <a:t>In batch normalization, the parameters (mean and variance) are shared across all neurons in each layer. Specifically, for a given layer, a global mean and variance are computed based on the mini-batch of data during training, and the same scaling and shifting parameters (γ and β) are applied across the entire feature map. This means that within a layer, these parameters are the same for all neurons, but they differ across layers.</a:t>
            </a:r>
          </a:p>
          <a:p>
            <a:pPr>
              <a:defRPr sz="1400"/>
            </a:pPr>
          </a:p>
          <a:p>
            <a:pPr>
              <a:defRPr sz="1400"/>
            </a:pPr>
            <a:r>
              <a:t>In contrast, layer normalization computes normalization statistics (mean and variance) across each feature in a single data instance (i.e., across the neurons in a layer for each input sample). The parameters (γ and β) are unique to each neuron within a layer but shared across different samples in the mini-batch. This difference makes layer normalization more suitable for sequential data or cases where batch statistics are less reliable, such as with small mini-batches.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22"/>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232682" indent="-232682" algn="ctr">
              <a:spcBef>
                <a:spcPts val="3200"/>
              </a:spcBef>
              <a:defRPr sz="1900">
                <a:latin typeface="Helvetica Neue Light"/>
                <a:ea typeface="Helvetica Neue Light"/>
                <a:cs typeface="Helvetica Neue Light"/>
                <a:sym typeface="Helvetica Neue Light"/>
              </a:defRPr>
            </a:lvl1pPr>
            <a:lvl2pPr marL="575582" indent="-232682" algn="ctr">
              <a:spcBef>
                <a:spcPts val="3200"/>
              </a:spcBef>
              <a:defRPr sz="1900">
                <a:latin typeface="Helvetica Neue Light"/>
                <a:ea typeface="Helvetica Neue Light"/>
                <a:cs typeface="Helvetica Neue Light"/>
                <a:sym typeface="Helvetica Neue Light"/>
              </a:defRPr>
            </a:lvl2pPr>
            <a:lvl3pPr marL="918482" indent="-232682" algn="ctr">
              <a:spcBef>
                <a:spcPts val="3200"/>
              </a:spcBef>
              <a:defRPr sz="1900">
                <a:latin typeface="Helvetica Neue Light"/>
                <a:ea typeface="Helvetica Neue Light"/>
                <a:cs typeface="Helvetica Neue Light"/>
                <a:sym typeface="Helvetica Neue Light"/>
              </a:defRPr>
            </a:lvl3pPr>
            <a:lvl4pPr marL="1261382" indent="-232682" algn="ctr">
              <a:spcBef>
                <a:spcPts val="3200"/>
              </a:spcBef>
              <a:defRPr sz="1900">
                <a:latin typeface="Helvetica Neue Light"/>
                <a:ea typeface="Helvetica Neue Light"/>
                <a:cs typeface="Helvetica Neue Light"/>
                <a:sym typeface="Helvetica Neue Light"/>
              </a:defRPr>
            </a:lvl4pPr>
            <a:lvl5pPr marL="1604282" indent="-232682" algn="ctr">
              <a:spcBef>
                <a:spcPts val="3200"/>
              </a:spcBef>
              <a:defRPr sz="1900">
                <a:latin typeface="Helvetica Neue Light"/>
                <a:ea typeface="Helvetica Neue Light"/>
                <a:cs typeface="Helvetica Neue Light"/>
                <a:sym typeface="Helvetica Neue Light"/>
              </a:defRPr>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22"/>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23"/>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mailto:alancho@ing.uc3m.es"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40.png"/><Relationship Id="rId16" Type="http://schemas.openxmlformats.org/officeDocument/2006/relationships/image" Target="../media/image4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39.png"/><Relationship Id="rId4" Type="http://schemas.openxmlformats.org/officeDocument/2006/relationships/image" Target="../media/image4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hyperlink" Target="https://www.deeplearning.ai/ai-notes/initialization/index.html?utm_source=deeplearningai&amp;utm_medium=institutions&amp;utm_campaign=TwitterApril2019"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6.png"/><Relationship Id="rId4" Type="http://schemas.openxmlformats.org/officeDocument/2006/relationships/image" Target="../media/image59.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60.png"/><Relationship Id="rId14" Type="http://schemas.openxmlformats.org/officeDocument/2006/relationships/image" Target="../media/image61.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png"/><Relationship Id="rId20" Type="http://schemas.openxmlformats.org/officeDocument/2006/relationships/image" Target="../media/image67.png"/><Relationship Id="rId21" Type="http://schemas.openxmlformats.org/officeDocument/2006/relationships/image" Target="../media/image6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82.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hyperlink" Target="http://ruder.io/optimizing-gradient-descent/"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hyperlink" Target="https://sebastianraschka.com/pdf/lecture-notes/stat453ss21/L10_regularization__slides.pdf"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 Id="rId3" Type="http://schemas.openxmlformats.org/officeDocument/2006/relationships/hyperlink" Target="https://sebastianraschka.com/pdf/lecture-notes/stat453ss21/L10_regularization__slides.pdf"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ebastianraschka.com/pdf/lecture-notes/stat453ss21/L10_regularization__slides.pdf" TargetMode="External"/><Relationship Id="rId3" Type="http://schemas.openxmlformats.org/officeDocument/2006/relationships/image" Target="../media/image85.png"/><Relationship Id="rId4" Type="http://schemas.openxmlformats.org/officeDocument/2006/relationships/hyperlink" Target="https://github.com/rasbt/stat453-deep-learning-ss21/blob/main/L10/code/data-augmentation.ipynb"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tif"/><Relationship Id="rId4" Type="http://schemas.openxmlformats.org/officeDocument/2006/relationships/image" Target="../media/image3.png"/><Relationship Id="rId5"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9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image" Target="../media/image9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5.png"/><Relationship Id="rId3" Type="http://schemas.openxmlformats.org/officeDocument/2006/relationships/image" Target="../media/image1.tif"/><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uiltin.com/artificial-intelligence/deep-learning-history"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0" Type="http://schemas.openxmlformats.org/officeDocument/2006/relationships/image" Target="../media/image10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8.png"/><Relationship Id="rId3" Type="http://schemas.openxmlformats.org/officeDocument/2006/relationships/image" Target="../media/image10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0.png"/><Relationship Id="rId3" Type="http://schemas.openxmlformats.org/officeDocument/2006/relationships/image" Target="../media/image11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8.png"/><Relationship Id="rId3" Type="http://schemas.openxmlformats.org/officeDocument/2006/relationships/hyperlink" Target="https://sebastianraschka.com/pdf/lecture-notes/stat453ss21/L10_regularization__slides.pdf"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ebastianraschka.com/pdf/lecture-notes/stat453ss21/L10_regularization__slides.pdf" TargetMode="External"/><Relationship Id="rId3" Type="http://schemas.openxmlformats.org/officeDocument/2006/relationships/image" Target="../media/image11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ebastianraschka.com/pdf/lecture-notes/stat453ss21/L10_regularization__slides.pdf" TargetMode="External"/><Relationship Id="rId3" Type="http://schemas.openxmlformats.org/officeDocument/2006/relationships/image" Target="../media/image120.png"/><Relationship Id="rId4" Type="http://schemas.openxmlformats.org/officeDocument/2006/relationships/image" Target="../media/image12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tif"/><Relationship Id="rId5" Type="http://schemas.openxmlformats.org/officeDocument/2006/relationships/image" Target="../media/image2.tif"/><Relationship Id="rId6" Type="http://schemas.openxmlformats.org/officeDocument/2006/relationships/image" Target="../media/image1.jpeg"/><Relationship Id="rId7" Type="http://schemas.openxmlformats.org/officeDocument/2006/relationships/hyperlink" Target="https://en.wikipedia.org/wiki/Frank_Rosenblatt"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ebastianraschka.com/pdf/lecture-notes/stat453ss21/L10_regularization__slides.pdf"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ebastianraschka.com/pdf/lecture-notes/stat453ss21/L10_regularization__slides.pdf"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ebastianraschka.com/pdf/lecture-notes/stat453ss21/L10_regularization__slides.pdf" TargetMode="External"/><Relationship Id="rId3" Type="http://schemas.openxmlformats.org/officeDocument/2006/relationships/image" Target="../media/image12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ebastianraschka.com/pdf/lecture-notes/stat453ss21/L10_regularization__slides.pdf" TargetMode="External"/><Relationship Id="rId3" Type="http://schemas.openxmlformats.org/officeDocument/2006/relationships/image" Target="../media/image123.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4.png"/><Relationship Id="rId3" Type="http://schemas.openxmlformats.org/officeDocument/2006/relationships/hyperlink" Target="http://www.apple.com" TargetMode="Externa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ebastianraschka.com/pdf/lecture-notes/stat453ss21/L12_optim__slides.pdf#page=9.00" TargetMode="External"/><Relationship Id="rId3" Type="http://schemas.openxmlformats.org/officeDocument/2006/relationships/image" Target="../media/image125.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6.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hyperlink" Target="https://sebastianraschka.com/pdf/lecture-notes/stat453ss21/L10_regularization__slides.pdf" TargetMode="External"/><Relationship Id="rId5" Type="http://schemas.openxmlformats.org/officeDocument/2006/relationships/image" Target="../media/image129.png"/><Relationship Id="rId6" Type="http://schemas.openxmlformats.org/officeDocument/2006/relationships/image" Target="../media/image130.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sebastianraschka.com/pdf/lecture-notes/stat453ss21/L10_regularization__slides.pdf" TargetMode="External"/><Relationship Id="rId3" Type="http://schemas.openxmlformats.org/officeDocument/2006/relationships/hyperlink" Target="https://arxiv.org/abs/1506.01186" TargetMode="External"/><Relationship Id="rId4" Type="http://schemas.openxmlformats.org/officeDocument/2006/relationships/image" Target="../media/image13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2.png"/><Relationship Id="rId3" Type="http://schemas.openxmlformats.org/officeDocument/2006/relationships/hyperlink" Target="https://arxiv.org/abs/1711.00489" TargetMode="Externa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rxiv.org/abs/1711.00489" TargetMode="External"/><Relationship Id="rId3" Type="http://schemas.openxmlformats.org/officeDocument/2006/relationships/image" Target="../media/image133.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4.png"/><Relationship Id="rId3" Type="http://schemas.openxmlformats.org/officeDocument/2006/relationships/hyperlink" Target="https://pytorch.org/docs/stable/optim.html" TargetMode="Externa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hyperlink" Target="https://en.wikipedia.org/wiki/Vanishing_gradient_problem" TargetMode="External"/><Relationship Id="rId5" Type="http://schemas.openxmlformats.org/officeDocument/2006/relationships/hyperlink" Target="https://en.wikipedia.org/wiki/Residual_neural_network#cite_note-hochreiter1991-5" TargetMode="Externa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7.png"/><Relationship Id="rId3" Type="http://schemas.openxmlformats.org/officeDocument/2006/relationships/image" Target="../media/image138.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6.tif"/><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144.png"/><Relationship Id="rId9" Type="http://schemas.openxmlformats.org/officeDocument/2006/relationships/image" Target="../media/image145.png"/><Relationship Id="rId10" Type="http://schemas.openxmlformats.org/officeDocument/2006/relationships/image" Target="../media/image146.png"/><Relationship Id="rId11" Type="http://schemas.openxmlformats.org/officeDocument/2006/relationships/image" Target="../media/image147.png"/><Relationship Id="rId12" Type="http://schemas.openxmlformats.org/officeDocument/2006/relationships/image" Target="../media/image148.png"/><Relationship Id="rId13" Type="http://schemas.openxmlformats.org/officeDocument/2006/relationships/image" Target="../media/image149.png"/><Relationship Id="rId14" Type="http://schemas.openxmlformats.org/officeDocument/2006/relationships/image" Target="../media/image77.png"/><Relationship Id="rId15" Type="http://schemas.openxmlformats.org/officeDocument/2006/relationships/image" Target="../media/image150.png"/><Relationship Id="rId16" Type="http://schemas.openxmlformats.org/officeDocument/2006/relationships/image" Target="../media/image151.png"/><Relationship Id="rId17" Type="http://schemas.openxmlformats.org/officeDocument/2006/relationships/image" Target="../media/image75.png"/><Relationship Id="rId18" Type="http://schemas.openxmlformats.org/officeDocument/2006/relationships/image" Target="../media/image152.png"/><Relationship Id="rId19" Type="http://schemas.openxmlformats.org/officeDocument/2006/relationships/image" Target="../media/image153.png"/><Relationship Id="rId20" Type="http://schemas.openxmlformats.org/officeDocument/2006/relationships/image" Target="../media/image154.png"/><Relationship Id="rId21" Type="http://schemas.openxmlformats.org/officeDocument/2006/relationships/image" Target="../media/image155.png"/><Relationship Id="rId22" Type="http://schemas.openxmlformats.org/officeDocument/2006/relationships/image" Target="../media/image156.png"/><Relationship Id="rId23" Type="http://schemas.openxmlformats.org/officeDocument/2006/relationships/image" Target="../media/image157.png"/><Relationship Id="rId24" Type="http://schemas.openxmlformats.org/officeDocument/2006/relationships/image" Target="../media/image158.png"/><Relationship Id="rId25" Type="http://schemas.openxmlformats.org/officeDocument/2006/relationships/image" Target="../media/image159.png"/><Relationship Id="rId26" Type="http://schemas.openxmlformats.org/officeDocument/2006/relationships/image" Target="../media/image160.png"/><Relationship Id="rId27" Type="http://schemas.openxmlformats.org/officeDocument/2006/relationships/image" Target="../media/image161.png"/><Relationship Id="rId28" Type="http://schemas.openxmlformats.org/officeDocument/2006/relationships/image" Target="../media/image162.png"/><Relationship Id="rId29" Type="http://schemas.openxmlformats.org/officeDocument/2006/relationships/image" Target="../media/image163.png"/><Relationship Id="rId30" Type="http://schemas.openxmlformats.org/officeDocument/2006/relationships/image" Target="../media/image8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152.png"/><Relationship Id="rId9" Type="http://schemas.openxmlformats.org/officeDocument/2006/relationships/image" Target="../media/image153.png"/><Relationship Id="rId10" Type="http://schemas.openxmlformats.org/officeDocument/2006/relationships/image" Target="../media/image154.png"/><Relationship Id="rId11" Type="http://schemas.openxmlformats.org/officeDocument/2006/relationships/image" Target="../media/image155.png"/><Relationship Id="rId12" Type="http://schemas.openxmlformats.org/officeDocument/2006/relationships/image" Target="../media/image156.png"/><Relationship Id="rId13" Type="http://schemas.openxmlformats.org/officeDocument/2006/relationships/image" Target="../media/image157.png"/><Relationship Id="rId14" Type="http://schemas.openxmlformats.org/officeDocument/2006/relationships/image" Target="../media/image158.png"/><Relationship Id="rId15" Type="http://schemas.openxmlformats.org/officeDocument/2006/relationships/image" Target="../media/image159.png"/><Relationship Id="rId16" Type="http://schemas.openxmlformats.org/officeDocument/2006/relationships/image" Target="../media/image164.png"/><Relationship Id="rId17" Type="http://schemas.openxmlformats.org/officeDocument/2006/relationships/image" Target="../media/image161.png"/><Relationship Id="rId18" Type="http://schemas.openxmlformats.org/officeDocument/2006/relationships/image" Target="../media/image162.png"/><Relationship Id="rId19" Type="http://schemas.openxmlformats.org/officeDocument/2006/relationships/image" Target="../media/image163.png"/><Relationship Id="rId20" Type="http://schemas.openxmlformats.org/officeDocument/2006/relationships/image" Target="../media/image148.png"/><Relationship Id="rId21" Type="http://schemas.openxmlformats.org/officeDocument/2006/relationships/image" Target="../media/image147.png"/><Relationship Id="rId22" Type="http://schemas.openxmlformats.org/officeDocument/2006/relationships/image" Target="../media/image75.png"/><Relationship Id="rId23" Type="http://schemas.openxmlformats.org/officeDocument/2006/relationships/image" Target="../media/image165.png"/><Relationship Id="rId24" Type="http://schemas.openxmlformats.org/officeDocument/2006/relationships/image" Target="../media/image166.png"/><Relationship Id="rId25" Type="http://schemas.openxmlformats.org/officeDocument/2006/relationships/image" Target="../media/image167.png"/><Relationship Id="rId26" Type="http://schemas.openxmlformats.org/officeDocument/2006/relationships/image" Target="../media/image168.png"/><Relationship Id="rId27" Type="http://schemas.openxmlformats.org/officeDocument/2006/relationships/image" Target="../media/image169.png"/><Relationship Id="rId28" Type="http://schemas.openxmlformats.org/officeDocument/2006/relationships/image" Target="../media/image170.png"/><Relationship Id="rId29" Type="http://schemas.openxmlformats.org/officeDocument/2006/relationships/image" Target="../media/image81.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171.png"/><Relationship Id="rId9" Type="http://schemas.openxmlformats.org/officeDocument/2006/relationships/image" Target="../media/image152.png"/><Relationship Id="rId10" Type="http://schemas.openxmlformats.org/officeDocument/2006/relationships/image" Target="../media/image153.png"/><Relationship Id="rId11" Type="http://schemas.openxmlformats.org/officeDocument/2006/relationships/image" Target="../media/image154.png"/><Relationship Id="rId12" Type="http://schemas.openxmlformats.org/officeDocument/2006/relationships/image" Target="../media/image155.png"/><Relationship Id="rId13" Type="http://schemas.openxmlformats.org/officeDocument/2006/relationships/image" Target="../media/image156.png"/><Relationship Id="rId14" Type="http://schemas.openxmlformats.org/officeDocument/2006/relationships/image" Target="../media/image157.png"/><Relationship Id="rId15" Type="http://schemas.openxmlformats.org/officeDocument/2006/relationships/image" Target="../media/image158.png"/><Relationship Id="rId16" Type="http://schemas.openxmlformats.org/officeDocument/2006/relationships/image" Target="../media/image159.png"/><Relationship Id="rId17" Type="http://schemas.openxmlformats.org/officeDocument/2006/relationships/image" Target="../media/image164.png"/><Relationship Id="rId18" Type="http://schemas.openxmlformats.org/officeDocument/2006/relationships/image" Target="../media/image161.png"/><Relationship Id="rId19" Type="http://schemas.openxmlformats.org/officeDocument/2006/relationships/image" Target="../media/image162.png"/><Relationship Id="rId20" Type="http://schemas.openxmlformats.org/officeDocument/2006/relationships/image" Target="../media/image163.png"/><Relationship Id="rId21" Type="http://schemas.openxmlformats.org/officeDocument/2006/relationships/image" Target="../media/image148.png"/><Relationship Id="rId22" Type="http://schemas.openxmlformats.org/officeDocument/2006/relationships/image" Target="../media/image147.png"/><Relationship Id="rId23" Type="http://schemas.openxmlformats.org/officeDocument/2006/relationships/image" Target="../media/image172.png"/><Relationship Id="rId24" Type="http://schemas.openxmlformats.org/officeDocument/2006/relationships/image" Target="../media/image173.png"/><Relationship Id="rId25" Type="http://schemas.openxmlformats.org/officeDocument/2006/relationships/image" Target="../media/image67.png"/><Relationship Id="rId26" Type="http://schemas.openxmlformats.org/officeDocument/2006/relationships/image" Target="../media/image68.png"/><Relationship Id="rId27" Type="http://schemas.openxmlformats.org/officeDocument/2006/relationships/image" Target="../media/image151.png"/><Relationship Id="rId28" Type="http://schemas.openxmlformats.org/officeDocument/2006/relationships/image" Target="../media/image174.png"/><Relationship Id="rId29" Type="http://schemas.openxmlformats.org/officeDocument/2006/relationships/image" Target="../media/image8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Relationship Id="rId4" Type="http://schemas.openxmlformats.org/officeDocument/2006/relationships/image" Target="../media/image26.png"/><Relationship Id="rId5"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42900" indent="-342900" defTabSz="457200">
              <a:defRPr b="0" sz="1600"/>
            </a:pPr>
          </a:p>
        </p:txBody>
      </p:sp>
      <p:sp>
        <p:nvSpPr>
          <p:cNvPr id="120" name="Dense Neural Networks…"/>
          <p:cNvSpPr txBox="1"/>
          <p:nvPr/>
        </p:nvSpPr>
        <p:spPr>
          <a:xfrm>
            <a:off x="4486389" y="3562262"/>
            <a:ext cx="5584235" cy="32132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72281" indent="-472281" algn="l">
              <a:buSzPct val="145000"/>
              <a:buChar char="•"/>
              <a:defRPr sz="3400">
                <a:solidFill>
                  <a:schemeClr val="accent3">
                    <a:hueOff val="914337"/>
                    <a:satOff val="31515"/>
                    <a:lumOff val="-30790"/>
                  </a:schemeClr>
                </a:solidFill>
              </a:defRPr>
            </a:pPr>
            <a:r>
              <a:t>Dense Neural Networks </a:t>
            </a:r>
          </a:p>
          <a:p>
            <a:pPr marL="472281" indent="-472281" algn="l">
              <a:buSzPct val="145000"/>
              <a:buChar char="•"/>
              <a:defRPr sz="3400">
                <a:solidFill>
                  <a:schemeClr val="accent3">
                    <a:hueOff val="914337"/>
                    <a:satOff val="31515"/>
                    <a:lumOff val="-30790"/>
                  </a:schemeClr>
                </a:solidFill>
              </a:defRPr>
            </a:pPr>
            <a:r>
              <a:t>Backpropagation</a:t>
            </a:r>
          </a:p>
          <a:p>
            <a:pPr marL="472281" indent="-472281" algn="l">
              <a:buSzPct val="145000"/>
              <a:buChar char="•"/>
              <a:defRPr sz="3400">
                <a:solidFill>
                  <a:schemeClr val="accent3">
                    <a:hueOff val="914337"/>
                    <a:satOff val="31515"/>
                    <a:lumOff val="-30790"/>
                  </a:schemeClr>
                </a:solidFill>
              </a:defRPr>
            </a:pPr>
            <a:r>
              <a:t>Regularization</a:t>
            </a:r>
          </a:p>
          <a:p>
            <a:pPr marL="472281" indent="-472281" algn="l">
              <a:buSzPct val="145000"/>
              <a:buChar char="•"/>
              <a:defRPr sz="3400">
                <a:solidFill>
                  <a:schemeClr val="accent3">
                    <a:hueOff val="914337"/>
                    <a:satOff val="31515"/>
                    <a:lumOff val="-30790"/>
                  </a:schemeClr>
                </a:solidFill>
              </a:defRPr>
            </a:pPr>
            <a:r>
              <a:t>Normalization layers</a:t>
            </a:r>
          </a:p>
          <a:p>
            <a:pPr marL="472281" indent="-472281" algn="l">
              <a:buSzPct val="145000"/>
              <a:buChar char="•"/>
              <a:defRPr sz="3400">
                <a:solidFill>
                  <a:schemeClr val="accent3">
                    <a:hueOff val="914337"/>
                    <a:satOff val="31515"/>
                    <a:lumOff val="-30790"/>
                  </a:schemeClr>
                </a:solidFill>
              </a:defRPr>
            </a:pPr>
            <a:r>
              <a:t>Learning rates</a:t>
            </a:r>
          </a:p>
          <a:p>
            <a:pPr marL="472281" indent="-472281" algn="l">
              <a:buSzPct val="145000"/>
              <a:buChar char="•"/>
              <a:defRPr sz="3400">
                <a:solidFill>
                  <a:schemeClr val="accent3">
                    <a:hueOff val="914337"/>
                    <a:satOff val="31515"/>
                    <a:lumOff val="-30790"/>
                  </a:schemeClr>
                </a:solidFill>
              </a:defRPr>
            </a:pPr>
            <a:r>
              <a:t>Feature explainability</a:t>
            </a:r>
          </a:p>
        </p:txBody>
      </p:sp>
      <p:pic>
        <p:nvPicPr>
          <p:cNvPr id="121" name="uc3m-logo.pdf" descr="uc3m-logo.pdf"/>
          <p:cNvPicPr>
            <a:picLocks noChangeAspect="1"/>
          </p:cNvPicPr>
          <p:nvPr/>
        </p:nvPicPr>
        <p:blipFill>
          <a:blip r:embed="rId2">
            <a:extLst/>
          </a:blip>
          <a:stretch>
            <a:fillRect/>
          </a:stretch>
        </p:blipFill>
        <p:spPr>
          <a:xfrm>
            <a:off x="11070921" y="196850"/>
            <a:ext cx="1686229" cy="510216"/>
          </a:xfrm>
          <a:prstGeom prst="rect">
            <a:avLst/>
          </a:prstGeom>
          <a:ln w="12700">
            <a:miter lim="400000"/>
          </a:ln>
        </p:spPr>
      </p:pic>
      <p:sp>
        <p:nvSpPr>
          <p:cNvPr id="122" name="Deep learning with Neural Networks"/>
          <p:cNvSpPr txBox="1"/>
          <p:nvPr/>
        </p:nvSpPr>
        <p:spPr>
          <a:xfrm>
            <a:off x="598677" y="2637372"/>
            <a:ext cx="88610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42900" defTabSz="457200">
              <a:defRPr sz="4000">
                <a:solidFill>
                  <a:srgbClr val="041D8D"/>
                </a:solidFill>
              </a:defRPr>
            </a:lvl1pPr>
          </a:lstStyle>
          <a:p>
            <a:pPr/>
            <a:r>
              <a:t>Deep learning with Neural Networks</a:t>
            </a:r>
          </a:p>
        </p:txBody>
      </p:sp>
      <p:sp>
        <p:nvSpPr>
          <p:cNvPr id="123" name="Alejandro Lancho Serrano, alancho@ing.uc3m.es"/>
          <p:cNvSpPr txBox="1"/>
          <p:nvPr/>
        </p:nvSpPr>
        <p:spPr>
          <a:xfrm>
            <a:off x="5773013" y="7105562"/>
            <a:ext cx="656417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42900" indent="-342900" defTabSz="457200">
              <a:defRPr b="0">
                <a:solidFill>
                  <a:srgbClr val="2C2A56"/>
                </a:solidFill>
                <a:latin typeface="Helvetica Neue Light"/>
                <a:ea typeface="Helvetica Neue Light"/>
                <a:cs typeface="Helvetica Neue Light"/>
                <a:sym typeface="Helvetica Neue Light"/>
              </a:defRPr>
            </a:pPr>
            <a:r>
              <a:t>Alejandro Lancho Serrano, </a:t>
            </a:r>
            <a:r>
              <a:rPr u="sng">
                <a:hlinkClick r:id="rId3" invalidUrl="" action="" tgtFrame="" tooltip="" history="1" highlightClick="0" endSnd="0"/>
              </a:rPr>
              <a:t>alancho@ing.uc3m.es</a:t>
            </a:r>
          </a:p>
        </p:txBody>
      </p:sp>
      <p:sp>
        <p:nvSpPr>
          <p:cNvPr id="124" name="Material original por Pablo Martínez Olmos"/>
          <p:cNvSpPr txBox="1"/>
          <p:nvPr/>
        </p:nvSpPr>
        <p:spPr>
          <a:xfrm>
            <a:off x="4759147" y="8439062"/>
            <a:ext cx="56455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42900" defTabSz="457200">
              <a:defRPr b="0">
                <a:solidFill>
                  <a:srgbClr val="2C2A56"/>
                </a:solidFill>
                <a:latin typeface="Helvetica Neue Light"/>
                <a:ea typeface="Helvetica Neue Light"/>
                <a:cs typeface="Helvetica Neue Light"/>
                <a:sym typeface="Helvetica Neue Light"/>
              </a:defRPr>
            </a:lvl1pPr>
          </a:lstStyle>
          <a:p>
            <a:pPr/>
            <a:r>
              <a:t>Material original por Pablo Martínez Olmos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2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230" name="Text"/>
          <p:cNvSpPr txBox="1"/>
          <p:nvPr/>
        </p:nvSpPr>
        <p:spPr>
          <a:xfrm>
            <a:off x="2304518" y="466644"/>
            <a:ext cx="12700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11993"/>
                </a:solidFill>
              </a:defRPr>
            </a:pPr>
          </a:p>
        </p:txBody>
      </p:sp>
      <p:pic>
        <p:nvPicPr>
          <p:cNvPr id="231" name="Image" descr="Image"/>
          <p:cNvPicPr>
            <a:picLocks noChangeAspect="1"/>
          </p:cNvPicPr>
          <p:nvPr/>
        </p:nvPicPr>
        <p:blipFill>
          <a:blip r:embed="rId2">
            <a:extLst/>
          </a:blip>
          <a:stretch>
            <a:fillRect/>
          </a:stretch>
        </p:blipFill>
        <p:spPr>
          <a:xfrm>
            <a:off x="1573694" y="1722459"/>
            <a:ext cx="10220853" cy="6682367"/>
          </a:xfrm>
          <a:prstGeom prst="rect">
            <a:avLst/>
          </a:prstGeom>
          <a:ln w="12700">
            <a:miter lim="400000"/>
          </a:ln>
        </p:spPr>
      </p:pic>
      <p:sp>
        <p:nvSpPr>
          <p:cNvPr id="232" name="A Neural Network with two layers"/>
          <p:cNvSpPr txBox="1"/>
          <p:nvPr/>
        </p:nvSpPr>
        <p:spPr>
          <a:xfrm>
            <a:off x="306198" y="460122"/>
            <a:ext cx="496184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A Neural Network with two layers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1"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236" name="A Neural Network with three layers"/>
          <p:cNvSpPr txBox="1"/>
          <p:nvPr/>
        </p:nvSpPr>
        <p:spPr>
          <a:xfrm>
            <a:off x="201499" y="460122"/>
            <a:ext cx="5171238"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A Neural Network with three layers</a:t>
            </a:r>
          </a:p>
        </p:txBody>
      </p:sp>
      <p:pic>
        <p:nvPicPr>
          <p:cNvPr id="237" name="Image" descr="Image"/>
          <p:cNvPicPr>
            <a:picLocks noChangeAspect="1"/>
          </p:cNvPicPr>
          <p:nvPr/>
        </p:nvPicPr>
        <p:blipFill>
          <a:blip r:embed="rId2">
            <a:extLst/>
          </a:blip>
          <a:stretch>
            <a:fillRect/>
          </a:stretch>
        </p:blipFill>
        <p:spPr>
          <a:xfrm>
            <a:off x="372519" y="8236456"/>
            <a:ext cx="2517830" cy="337722"/>
          </a:xfrm>
          <a:prstGeom prst="rect">
            <a:avLst/>
          </a:prstGeom>
          <a:ln w="12700">
            <a:miter lim="400000"/>
          </a:ln>
        </p:spPr>
      </p:pic>
      <p:pic>
        <p:nvPicPr>
          <p:cNvPr id="238" name="hat_mathbf_y_=g^.pdf" descr="hat_mathbf_y_=g^.pdf"/>
          <p:cNvPicPr>
            <a:picLocks noChangeAspect="1"/>
          </p:cNvPicPr>
          <p:nvPr/>
        </p:nvPicPr>
        <p:blipFill>
          <a:blip r:embed="rId3">
            <a:extLst/>
          </a:blip>
          <a:stretch>
            <a:fillRect/>
          </a:stretch>
        </p:blipFill>
        <p:spPr>
          <a:xfrm>
            <a:off x="1847850" y="8448476"/>
            <a:ext cx="10680700" cy="698501"/>
          </a:xfrm>
          <a:prstGeom prst="rect">
            <a:avLst/>
          </a:prstGeom>
          <a:ln w="12700">
            <a:miter lim="400000"/>
          </a:ln>
        </p:spPr>
      </p:pic>
      <p:grpSp>
        <p:nvGrpSpPr>
          <p:cNvPr id="267" name="Group"/>
          <p:cNvGrpSpPr/>
          <p:nvPr/>
        </p:nvGrpSpPr>
        <p:grpSpPr>
          <a:xfrm>
            <a:off x="2421169" y="2837011"/>
            <a:ext cx="10150244" cy="4526497"/>
            <a:chOff x="0" y="0"/>
            <a:chExt cx="10150243" cy="4526496"/>
          </a:xfrm>
        </p:grpSpPr>
        <p:pic>
          <p:nvPicPr>
            <p:cNvPr id="239" name="Image" descr="Image"/>
            <p:cNvPicPr>
              <a:picLocks noChangeAspect="1"/>
            </p:cNvPicPr>
            <p:nvPr/>
          </p:nvPicPr>
          <p:blipFill>
            <a:blip r:embed="rId4">
              <a:extLst/>
            </a:blip>
            <a:srcRect l="0" t="0" r="0" b="0"/>
            <a:stretch>
              <a:fillRect/>
            </a:stretch>
          </p:blipFill>
          <p:spPr>
            <a:xfrm>
              <a:off x="0" y="195038"/>
              <a:ext cx="8162462" cy="3689502"/>
            </a:xfrm>
            <a:prstGeom prst="rect">
              <a:avLst/>
            </a:prstGeom>
            <a:ln w="12700" cap="flat">
              <a:noFill/>
              <a:miter lim="400000"/>
            </a:ln>
            <a:effectLst/>
          </p:spPr>
        </p:pic>
        <p:sp>
          <p:nvSpPr>
            <p:cNvPr id="240" name="Line"/>
            <p:cNvSpPr/>
            <p:nvPr/>
          </p:nvSpPr>
          <p:spPr>
            <a:xfrm flipH="1">
              <a:off x="3368184" y="195038"/>
              <a:ext cx="1" cy="368950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1" name="Line"/>
            <p:cNvSpPr/>
            <p:nvPr/>
          </p:nvSpPr>
          <p:spPr>
            <a:xfrm flipH="1">
              <a:off x="5463684" y="195038"/>
              <a:ext cx="1" cy="368950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2" name="Line"/>
            <p:cNvSpPr/>
            <p:nvPr/>
          </p:nvSpPr>
          <p:spPr>
            <a:xfrm>
              <a:off x="7950836" y="186182"/>
              <a:ext cx="1" cy="368950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43" name="Image" descr="Image"/>
            <p:cNvPicPr>
              <a:picLocks noChangeAspect="1"/>
            </p:cNvPicPr>
            <p:nvPr/>
          </p:nvPicPr>
          <p:blipFill>
            <a:blip r:embed="rId5">
              <a:extLst/>
            </a:blip>
            <a:stretch>
              <a:fillRect/>
            </a:stretch>
          </p:blipFill>
          <p:spPr>
            <a:xfrm>
              <a:off x="1284849" y="3720"/>
              <a:ext cx="698501" cy="393701"/>
            </a:xfrm>
            <a:prstGeom prst="rect">
              <a:avLst/>
            </a:prstGeom>
            <a:ln w="12700" cap="flat">
              <a:noFill/>
              <a:miter lim="400000"/>
            </a:ln>
            <a:effectLst/>
          </p:spPr>
        </p:pic>
        <p:pic>
          <p:nvPicPr>
            <p:cNvPr id="244" name="Image" descr="Image"/>
            <p:cNvPicPr>
              <a:picLocks noChangeAspect="1"/>
            </p:cNvPicPr>
            <p:nvPr/>
          </p:nvPicPr>
          <p:blipFill>
            <a:blip r:embed="rId6">
              <a:extLst/>
            </a:blip>
            <a:stretch>
              <a:fillRect/>
            </a:stretch>
          </p:blipFill>
          <p:spPr>
            <a:xfrm>
              <a:off x="3931162" y="3720"/>
              <a:ext cx="698501" cy="393701"/>
            </a:xfrm>
            <a:prstGeom prst="rect">
              <a:avLst/>
            </a:prstGeom>
            <a:ln w="12700" cap="flat">
              <a:noFill/>
              <a:miter lim="400000"/>
            </a:ln>
            <a:effectLst/>
          </p:spPr>
        </p:pic>
        <p:pic>
          <p:nvPicPr>
            <p:cNvPr id="245" name="Image" descr="Image"/>
            <p:cNvPicPr>
              <a:picLocks noChangeAspect="1"/>
            </p:cNvPicPr>
            <p:nvPr/>
          </p:nvPicPr>
          <p:blipFill>
            <a:blip r:embed="rId7">
              <a:extLst/>
            </a:blip>
            <a:stretch>
              <a:fillRect/>
            </a:stretch>
          </p:blipFill>
          <p:spPr>
            <a:xfrm>
              <a:off x="5907302" y="0"/>
              <a:ext cx="711201" cy="393700"/>
            </a:xfrm>
            <a:prstGeom prst="rect">
              <a:avLst/>
            </a:prstGeom>
            <a:ln w="12700" cap="flat">
              <a:noFill/>
              <a:miter lim="400000"/>
            </a:ln>
            <a:effectLst/>
          </p:spPr>
        </p:pic>
        <p:grpSp>
          <p:nvGrpSpPr>
            <p:cNvPr id="250" name="Group"/>
            <p:cNvGrpSpPr/>
            <p:nvPr/>
          </p:nvGrpSpPr>
          <p:grpSpPr>
            <a:xfrm>
              <a:off x="2493730" y="445142"/>
              <a:ext cx="667776" cy="3214693"/>
              <a:chOff x="0" y="0"/>
              <a:chExt cx="667774" cy="3214691"/>
            </a:xfrm>
          </p:grpSpPr>
          <p:sp>
            <p:nvSpPr>
              <p:cNvPr id="246" name="Circle"/>
              <p:cNvSpPr/>
              <p:nvPr/>
            </p:nvSpPr>
            <p:spPr>
              <a:xfrm>
                <a:off x="0" y="0"/>
                <a:ext cx="667775" cy="667775"/>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7" name="Circle"/>
              <p:cNvSpPr/>
              <p:nvPr/>
            </p:nvSpPr>
            <p:spPr>
              <a:xfrm>
                <a:off x="0" y="879406"/>
                <a:ext cx="667775" cy="667776"/>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8" name="Circle"/>
              <p:cNvSpPr/>
              <p:nvPr/>
            </p:nvSpPr>
            <p:spPr>
              <a:xfrm>
                <a:off x="0" y="1713161"/>
                <a:ext cx="667775" cy="667776"/>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9" name="Circle"/>
              <p:cNvSpPr/>
              <p:nvPr/>
            </p:nvSpPr>
            <p:spPr>
              <a:xfrm>
                <a:off x="0" y="2546917"/>
                <a:ext cx="667775" cy="667775"/>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grpSp>
          <p:nvGrpSpPr>
            <p:cNvPr id="255" name="Group"/>
            <p:cNvGrpSpPr/>
            <p:nvPr/>
          </p:nvGrpSpPr>
          <p:grpSpPr>
            <a:xfrm>
              <a:off x="4697527" y="445142"/>
              <a:ext cx="667775" cy="3214693"/>
              <a:chOff x="0" y="0"/>
              <a:chExt cx="667774" cy="3214691"/>
            </a:xfrm>
          </p:grpSpPr>
          <p:sp>
            <p:nvSpPr>
              <p:cNvPr id="251" name="Circle"/>
              <p:cNvSpPr/>
              <p:nvPr/>
            </p:nvSpPr>
            <p:spPr>
              <a:xfrm>
                <a:off x="0" y="0"/>
                <a:ext cx="667775" cy="667775"/>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2" name="Circle"/>
              <p:cNvSpPr/>
              <p:nvPr/>
            </p:nvSpPr>
            <p:spPr>
              <a:xfrm>
                <a:off x="0" y="879406"/>
                <a:ext cx="667775" cy="667776"/>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3" name="Circle"/>
              <p:cNvSpPr/>
              <p:nvPr/>
            </p:nvSpPr>
            <p:spPr>
              <a:xfrm>
                <a:off x="0" y="1713161"/>
                <a:ext cx="667775" cy="667776"/>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4" name="Circle"/>
              <p:cNvSpPr/>
              <p:nvPr/>
            </p:nvSpPr>
            <p:spPr>
              <a:xfrm>
                <a:off x="0" y="2546917"/>
                <a:ext cx="667775" cy="667775"/>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256" name="Circle"/>
            <p:cNvSpPr/>
            <p:nvPr/>
          </p:nvSpPr>
          <p:spPr>
            <a:xfrm>
              <a:off x="7116530" y="1292770"/>
              <a:ext cx="698501" cy="698501"/>
            </a:xfrm>
            <a:prstGeom prst="ellipse">
              <a:avLst/>
            </a:prstGeom>
            <a:solidFill>
              <a:srgbClr val="D9BAFA"/>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7" name="Circle"/>
            <p:cNvSpPr/>
            <p:nvPr/>
          </p:nvSpPr>
          <p:spPr>
            <a:xfrm>
              <a:off x="7116530" y="2156370"/>
              <a:ext cx="698501" cy="698501"/>
            </a:xfrm>
            <a:prstGeom prst="ellipse">
              <a:avLst/>
            </a:prstGeom>
            <a:solidFill>
              <a:srgbClr val="D9BAFA"/>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8" name="Line"/>
            <p:cNvSpPr/>
            <p:nvPr/>
          </p:nvSpPr>
          <p:spPr>
            <a:xfrm>
              <a:off x="7778563" y="1634650"/>
              <a:ext cx="1290888" cy="1"/>
            </a:xfrm>
            <a:prstGeom prst="line">
              <a:avLst/>
            </a:prstGeom>
            <a:noFill/>
            <a:ln w="254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9" name="Line"/>
            <p:cNvSpPr/>
            <p:nvPr/>
          </p:nvSpPr>
          <p:spPr>
            <a:xfrm>
              <a:off x="7791263" y="2506731"/>
              <a:ext cx="1290888" cy="1"/>
            </a:xfrm>
            <a:prstGeom prst="line">
              <a:avLst/>
            </a:prstGeom>
            <a:noFill/>
            <a:ln w="254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60" name="g^(1)_(_cdot).pdf" descr="g^(1)_(_cdot).pdf"/>
            <p:cNvPicPr>
              <a:picLocks noChangeAspect="1"/>
            </p:cNvPicPr>
            <p:nvPr/>
          </p:nvPicPr>
          <p:blipFill>
            <a:blip r:embed="rId8">
              <a:extLst/>
            </a:blip>
            <a:stretch>
              <a:fillRect/>
            </a:stretch>
          </p:blipFill>
          <p:spPr>
            <a:xfrm>
              <a:off x="3074358" y="4069296"/>
              <a:ext cx="977901" cy="457201"/>
            </a:xfrm>
            <a:prstGeom prst="rect">
              <a:avLst/>
            </a:prstGeom>
            <a:ln w="12700" cap="flat">
              <a:noFill/>
              <a:miter lim="400000"/>
            </a:ln>
            <a:effectLst/>
          </p:spPr>
        </p:pic>
        <p:pic>
          <p:nvPicPr>
            <p:cNvPr id="261" name="g^(2)_(_cdot).pdf" descr="g^(2)_(_cdot).pdf"/>
            <p:cNvPicPr>
              <a:picLocks noChangeAspect="1"/>
            </p:cNvPicPr>
            <p:nvPr/>
          </p:nvPicPr>
          <p:blipFill>
            <a:blip r:embed="rId9">
              <a:extLst/>
            </a:blip>
            <a:stretch>
              <a:fillRect/>
            </a:stretch>
          </p:blipFill>
          <p:spPr>
            <a:xfrm>
              <a:off x="4974734" y="4069296"/>
              <a:ext cx="977901" cy="457201"/>
            </a:xfrm>
            <a:prstGeom prst="rect">
              <a:avLst/>
            </a:prstGeom>
            <a:ln w="12700" cap="flat">
              <a:noFill/>
              <a:miter lim="400000"/>
            </a:ln>
            <a:effectLst/>
          </p:spPr>
        </p:pic>
        <p:pic>
          <p:nvPicPr>
            <p:cNvPr id="262" name="g^(3)_(_cdot).pdf" descr="g^(3)_(_cdot).pdf"/>
            <p:cNvPicPr>
              <a:picLocks noChangeAspect="1"/>
            </p:cNvPicPr>
            <p:nvPr/>
          </p:nvPicPr>
          <p:blipFill>
            <a:blip r:embed="rId10">
              <a:extLst/>
            </a:blip>
            <a:stretch>
              <a:fillRect/>
            </a:stretch>
          </p:blipFill>
          <p:spPr>
            <a:xfrm>
              <a:off x="7461886" y="4069296"/>
              <a:ext cx="977901" cy="457201"/>
            </a:xfrm>
            <a:prstGeom prst="rect">
              <a:avLst/>
            </a:prstGeom>
            <a:ln w="12700" cap="flat">
              <a:noFill/>
              <a:miter lim="400000"/>
            </a:ln>
            <a:effectLst/>
          </p:spPr>
        </p:pic>
        <p:pic>
          <p:nvPicPr>
            <p:cNvPr id="263" name="hat_y_1_=_g^(3)_.pdf" descr="hat_y_1_=_g^(3)_.pdf"/>
            <p:cNvPicPr>
              <a:picLocks noChangeAspect="1"/>
            </p:cNvPicPr>
            <p:nvPr/>
          </p:nvPicPr>
          <p:blipFill>
            <a:blip r:embed="rId11">
              <a:extLst/>
            </a:blip>
            <a:stretch>
              <a:fillRect/>
            </a:stretch>
          </p:blipFill>
          <p:spPr>
            <a:xfrm>
              <a:off x="8219843" y="1145430"/>
              <a:ext cx="1930401" cy="419101"/>
            </a:xfrm>
            <a:prstGeom prst="rect">
              <a:avLst/>
            </a:prstGeom>
            <a:ln w="12700" cap="flat">
              <a:noFill/>
              <a:miter lim="400000"/>
            </a:ln>
            <a:effectLst/>
          </p:spPr>
        </p:pic>
        <p:pic>
          <p:nvPicPr>
            <p:cNvPr id="264" name="hat_y_2_=_g^(3)_.pdf" descr="hat_y_2_=_g^(3)_.pdf"/>
            <p:cNvPicPr>
              <a:picLocks noChangeAspect="1"/>
            </p:cNvPicPr>
            <p:nvPr/>
          </p:nvPicPr>
          <p:blipFill>
            <a:blip r:embed="rId12">
              <a:extLst/>
            </a:blip>
            <a:stretch>
              <a:fillRect/>
            </a:stretch>
          </p:blipFill>
          <p:spPr>
            <a:xfrm>
              <a:off x="8219843" y="2056903"/>
              <a:ext cx="1930401" cy="419101"/>
            </a:xfrm>
            <a:prstGeom prst="rect">
              <a:avLst/>
            </a:prstGeom>
            <a:ln w="12700" cap="flat">
              <a:noFill/>
              <a:miter lim="400000"/>
            </a:ln>
            <a:effectLst/>
          </p:spPr>
        </p:pic>
        <p:pic>
          <p:nvPicPr>
            <p:cNvPr id="265" name="z_2^(3).pdf" descr="z_2^(3).pdf"/>
            <p:cNvPicPr>
              <a:picLocks noChangeAspect="1"/>
            </p:cNvPicPr>
            <p:nvPr/>
          </p:nvPicPr>
          <p:blipFill>
            <a:blip r:embed="rId13">
              <a:extLst/>
            </a:blip>
            <a:stretch>
              <a:fillRect/>
            </a:stretch>
          </p:blipFill>
          <p:spPr>
            <a:xfrm>
              <a:off x="7237180" y="2296070"/>
              <a:ext cx="457201" cy="419101"/>
            </a:xfrm>
            <a:prstGeom prst="rect">
              <a:avLst/>
            </a:prstGeom>
            <a:ln w="12700" cap="flat">
              <a:noFill/>
              <a:miter lim="400000"/>
            </a:ln>
            <a:effectLst/>
          </p:spPr>
        </p:pic>
        <p:pic>
          <p:nvPicPr>
            <p:cNvPr id="266" name="z_1^(3).pdf" descr="z_1^(3).pdf"/>
            <p:cNvPicPr>
              <a:picLocks noChangeAspect="1"/>
            </p:cNvPicPr>
            <p:nvPr/>
          </p:nvPicPr>
          <p:blipFill>
            <a:blip r:embed="rId14">
              <a:extLst/>
            </a:blip>
            <a:stretch>
              <a:fillRect/>
            </a:stretch>
          </p:blipFill>
          <p:spPr>
            <a:xfrm>
              <a:off x="7237180" y="1432470"/>
              <a:ext cx="457201" cy="41910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271" name="Training Neural Networks (Supervised task)"/>
          <p:cNvSpPr txBox="1"/>
          <p:nvPr/>
        </p:nvSpPr>
        <p:spPr>
          <a:xfrm>
            <a:off x="64542" y="466644"/>
            <a:ext cx="638495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Training Neural Networks (Supervised task)</a:t>
            </a:r>
          </a:p>
        </p:txBody>
      </p:sp>
      <p:pic>
        <p:nvPicPr>
          <p:cNvPr id="272" name="Image" descr="Image"/>
          <p:cNvPicPr>
            <a:picLocks noChangeAspect="1"/>
          </p:cNvPicPr>
          <p:nvPr/>
        </p:nvPicPr>
        <p:blipFill>
          <a:blip r:embed="rId2">
            <a:extLst/>
          </a:blip>
          <a:stretch>
            <a:fillRect/>
          </a:stretch>
        </p:blipFill>
        <p:spPr>
          <a:xfrm>
            <a:off x="770913" y="8737840"/>
            <a:ext cx="2517830" cy="337722"/>
          </a:xfrm>
          <a:prstGeom prst="rect">
            <a:avLst/>
          </a:prstGeom>
          <a:ln w="12700">
            <a:miter lim="400000"/>
          </a:ln>
        </p:spPr>
      </p:pic>
      <p:sp>
        <p:nvSpPr>
          <p:cNvPr id="273" name="Empirical Loss"/>
          <p:cNvSpPr txBox="1"/>
          <p:nvPr/>
        </p:nvSpPr>
        <p:spPr>
          <a:xfrm>
            <a:off x="8316781" y="3790233"/>
            <a:ext cx="2517830" cy="628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chemeClr val="accent1">
                    <a:hueOff val="114395"/>
                    <a:lumOff val="-24975"/>
                  </a:schemeClr>
                </a:solidFill>
              </a:defRPr>
            </a:lvl1pPr>
          </a:lstStyle>
          <a:p>
            <a:pPr/>
            <a:r>
              <a:t>Empirical Loss</a:t>
            </a:r>
          </a:p>
        </p:txBody>
      </p:sp>
      <p:pic>
        <p:nvPicPr>
          <p:cNvPr id="274" name="mathbf_W^*_=_tex.pdf" descr="mathbf_W^*_=_tex.pdf"/>
          <p:cNvPicPr>
            <a:picLocks noChangeAspect="1"/>
          </p:cNvPicPr>
          <p:nvPr/>
        </p:nvPicPr>
        <p:blipFill>
          <a:blip r:embed="rId3">
            <a:extLst/>
          </a:blip>
          <a:stretch>
            <a:fillRect/>
          </a:stretch>
        </p:blipFill>
        <p:spPr>
          <a:xfrm>
            <a:off x="7546902" y="7251465"/>
            <a:ext cx="3866232" cy="628264"/>
          </a:xfrm>
          <a:prstGeom prst="rect">
            <a:avLst/>
          </a:prstGeom>
          <a:ln w="12700">
            <a:miter lim="400000"/>
          </a:ln>
        </p:spPr>
      </p:pic>
      <p:grpSp>
        <p:nvGrpSpPr>
          <p:cNvPr id="303" name="Group"/>
          <p:cNvGrpSpPr/>
          <p:nvPr/>
        </p:nvGrpSpPr>
        <p:grpSpPr>
          <a:xfrm>
            <a:off x="375991" y="3116411"/>
            <a:ext cx="5762054" cy="2569586"/>
            <a:chOff x="0" y="0"/>
            <a:chExt cx="5762052" cy="2569584"/>
          </a:xfrm>
        </p:grpSpPr>
        <p:pic>
          <p:nvPicPr>
            <p:cNvPr id="275" name="Image" descr="Image"/>
            <p:cNvPicPr>
              <a:picLocks noChangeAspect="1"/>
            </p:cNvPicPr>
            <p:nvPr/>
          </p:nvPicPr>
          <p:blipFill>
            <a:blip r:embed="rId4">
              <a:extLst/>
            </a:blip>
            <a:srcRect l="0" t="0" r="0" b="0"/>
            <a:stretch>
              <a:fillRect/>
            </a:stretch>
          </p:blipFill>
          <p:spPr>
            <a:xfrm>
              <a:off x="0" y="110718"/>
              <a:ext cx="4633637" cy="2094444"/>
            </a:xfrm>
            <a:prstGeom prst="rect">
              <a:avLst/>
            </a:prstGeom>
            <a:ln w="12700" cap="flat">
              <a:noFill/>
              <a:miter lim="400000"/>
            </a:ln>
            <a:effectLst/>
          </p:spPr>
        </p:pic>
        <p:sp>
          <p:nvSpPr>
            <p:cNvPr id="276" name="Line"/>
            <p:cNvSpPr/>
            <p:nvPr/>
          </p:nvSpPr>
          <p:spPr>
            <a:xfrm flipH="1">
              <a:off x="1912038" y="110718"/>
              <a:ext cx="1" cy="209444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7" name="Line"/>
            <p:cNvSpPr/>
            <p:nvPr/>
          </p:nvSpPr>
          <p:spPr>
            <a:xfrm flipH="1">
              <a:off x="3101604" y="110718"/>
              <a:ext cx="1" cy="209444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8" name="Line"/>
            <p:cNvSpPr/>
            <p:nvPr/>
          </p:nvSpPr>
          <p:spPr>
            <a:xfrm flipH="1">
              <a:off x="4513501" y="105691"/>
              <a:ext cx="1" cy="2094443"/>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79" name="Image" descr="Image"/>
            <p:cNvPicPr>
              <a:picLocks noChangeAspect="1"/>
            </p:cNvPicPr>
            <p:nvPr/>
          </p:nvPicPr>
          <p:blipFill>
            <a:blip r:embed="rId5">
              <a:extLst/>
            </a:blip>
            <a:stretch>
              <a:fillRect/>
            </a:stretch>
          </p:blipFill>
          <p:spPr>
            <a:xfrm>
              <a:off x="729378" y="2112"/>
              <a:ext cx="396523" cy="223495"/>
            </a:xfrm>
            <a:prstGeom prst="rect">
              <a:avLst/>
            </a:prstGeom>
            <a:ln w="12700" cap="flat">
              <a:noFill/>
              <a:miter lim="400000"/>
            </a:ln>
            <a:effectLst/>
          </p:spPr>
        </p:pic>
        <p:pic>
          <p:nvPicPr>
            <p:cNvPr id="280" name="Image" descr="Image"/>
            <p:cNvPicPr>
              <a:picLocks noChangeAspect="1"/>
            </p:cNvPicPr>
            <p:nvPr/>
          </p:nvPicPr>
          <p:blipFill>
            <a:blip r:embed="rId6">
              <a:extLst/>
            </a:blip>
            <a:stretch>
              <a:fillRect/>
            </a:stretch>
          </p:blipFill>
          <p:spPr>
            <a:xfrm>
              <a:off x="2231627" y="2112"/>
              <a:ext cx="396523" cy="223495"/>
            </a:xfrm>
            <a:prstGeom prst="rect">
              <a:avLst/>
            </a:prstGeom>
            <a:ln w="12700" cap="flat">
              <a:noFill/>
              <a:miter lim="400000"/>
            </a:ln>
            <a:effectLst/>
          </p:spPr>
        </p:pic>
        <p:pic>
          <p:nvPicPr>
            <p:cNvPr id="281" name="Image" descr="Image"/>
            <p:cNvPicPr>
              <a:picLocks noChangeAspect="1"/>
            </p:cNvPicPr>
            <p:nvPr/>
          </p:nvPicPr>
          <p:blipFill>
            <a:blip r:embed="rId7">
              <a:extLst/>
            </a:blip>
            <a:stretch>
              <a:fillRect/>
            </a:stretch>
          </p:blipFill>
          <p:spPr>
            <a:xfrm>
              <a:off x="3353435" y="0"/>
              <a:ext cx="403733" cy="223495"/>
            </a:xfrm>
            <a:prstGeom prst="rect">
              <a:avLst/>
            </a:prstGeom>
            <a:ln w="12700" cap="flat">
              <a:noFill/>
              <a:miter lim="400000"/>
            </a:ln>
            <a:effectLst/>
          </p:spPr>
        </p:pic>
        <p:grpSp>
          <p:nvGrpSpPr>
            <p:cNvPr id="286" name="Group"/>
            <p:cNvGrpSpPr/>
            <p:nvPr/>
          </p:nvGrpSpPr>
          <p:grpSpPr>
            <a:xfrm>
              <a:off x="1415631" y="252696"/>
              <a:ext cx="379081" cy="1824906"/>
              <a:chOff x="0" y="0"/>
              <a:chExt cx="379079" cy="1824904"/>
            </a:xfrm>
          </p:grpSpPr>
          <p:sp>
            <p:nvSpPr>
              <p:cNvPr id="282" name="Circle"/>
              <p:cNvSpPr/>
              <p:nvPr/>
            </p:nvSpPr>
            <p:spPr>
              <a:xfrm>
                <a:off x="0" y="0"/>
                <a:ext cx="379080" cy="379080"/>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3" name="Circle"/>
              <p:cNvSpPr/>
              <p:nvPr/>
            </p:nvSpPr>
            <p:spPr>
              <a:xfrm>
                <a:off x="0" y="499218"/>
                <a:ext cx="379080" cy="37908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4" name="Circle"/>
              <p:cNvSpPr/>
              <p:nvPr/>
            </p:nvSpPr>
            <p:spPr>
              <a:xfrm>
                <a:off x="0" y="972521"/>
                <a:ext cx="379080" cy="37908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5" name="Circle"/>
              <p:cNvSpPr/>
              <p:nvPr/>
            </p:nvSpPr>
            <p:spPr>
              <a:xfrm>
                <a:off x="0" y="1445824"/>
                <a:ext cx="379080" cy="37908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grpSp>
          <p:nvGrpSpPr>
            <p:cNvPr id="291" name="Group"/>
            <p:cNvGrpSpPr/>
            <p:nvPr/>
          </p:nvGrpSpPr>
          <p:grpSpPr>
            <a:xfrm>
              <a:off x="2666675" y="252696"/>
              <a:ext cx="379080" cy="1824906"/>
              <a:chOff x="0" y="0"/>
              <a:chExt cx="379079" cy="1824904"/>
            </a:xfrm>
          </p:grpSpPr>
          <p:sp>
            <p:nvSpPr>
              <p:cNvPr id="287" name="Circle"/>
              <p:cNvSpPr/>
              <p:nvPr/>
            </p:nvSpPr>
            <p:spPr>
              <a:xfrm>
                <a:off x="0" y="0"/>
                <a:ext cx="379080" cy="379080"/>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8" name="Circle"/>
              <p:cNvSpPr/>
              <p:nvPr/>
            </p:nvSpPr>
            <p:spPr>
              <a:xfrm>
                <a:off x="0" y="499218"/>
                <a:ext cx="379080" cy="37908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89" name="Circle"/>
              <p:cNvSpPr/>
              <p:nvPr/>
            </p:nvSpPr>
            <p:spPr>
              <a:xfrm>
                <a:off x="0" y="972521"/>
                <a:ext cx="379080" cy="37908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90" name="Circle"/>
              <p:cNvSpPr/>
              <p:nvPr/>
            </p:nvSpPr>
            <p:spPr>
              <a:xfrm>
                <a:off x="0" y="1445824"/>
                <a:ext cx="379080" cy="37908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292" name="Circle"/>
            <p:cNvSpPr/>
            <p:nvPr/>
          </p:nvSpPr>
          <p:spPr>
            <a:xfrm>
              <a:off x="4039885" y="733875"/>
              <a:ext cx="396523" cy="396523"/>
            </a:xfrm>
            <a:prstGeom prst="ellipse">
              <a:avLst/>
            </a:prstGeom>
            <a:solidFill>
              <a:srgbClr val="D9BAFA"/>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93" name="Circle"/>
            <p:cNvSpPr/>
            <p:nvPr/>
          </p:nvSpPr>
          <p:spPr>
            <a:xfrm>
              <a:off x="4039885" y="1224120"/>
              <a:ext cx="396523" cy="396523"/>
            </a:xfrm>
            <a:prstGeom prst="ellipse">
              <a:avLst/>
            </a:prstGeom>
            <a:solidFill>
              <a:srgbClr val="D9BAFA"/>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94" name="Line"/>
            <p:cNvSpPr/>
            <p:nvPr/>
          </p:nvSpPr>
          <p:spPr>
            <a:xfrm>
              <a:off x="4415706" y="927952"/>
              <a:ext cx="732807" cy="1"/>
            </a:xfrm>
            <a:prstGeom prst="line">
              <a:avLst/>
            </a:prstGeom>
            <a:noFill/>
            <a:ln w="254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95" name="Line"/>
            <p:cNvSpPr/>
            <p:nvPr/>
          </p:nvSpPr>
          <p:spPr>
            <a:xfrm>
              <a:off x="4422915" y="1423012"/>
              <a:ext cx="732808" cy="1"/>
            </a:xfrm>
            <a:prstGeom prst="line">
              <a:avLst/>
            </a:prstGeom>
            <a:noFill/>
            <a:ln w="254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96" name="g^(1)_(_cdot).pdf" descr="g^(1)_(_cdot).pdf"/>
            <p:cNvPicPr>
              <a:picLocks noChangeAspect="1"/>
            </p:cNvPicPr>
            <p:nvPr/>
          </p:nvPicPr>
          <p:blipFill>
            <a:blip r:embed="rId8">
              <a:extLst/>
            </a:blip>
            <a:stretch>
              <a:fillRect/>
            </a:stretch>
          </p:blipFill>
          <p:spPr>
            <a:xfrm>
              <a:off x="1745240" y="2310043"/>
              <a:ext cx="555132" cy="259542"/>
            </a:xfrm>
            <a:prstGeom prst="rect">
              <a:avLst/>
            </a:prstGeom>
            <a:ln w="12700" cap="flat">
              <a:noFill/>
              <a:miter lim="400000"/>
            </a:ln>
            <a:effectLst/>
          </p:spPr>
        </p:pic>
        <p:pic>
          <p:nvPicPr>
            <p:cNvPr id="297" name="g^(2)_(_cdot).pdf" descr="g^(2)_(_cdot).pdf"/>
            <p:cNvPicPr>
              <a:picLocks noChangeAspect="1"/>
            </p:cNvPicPr>
            <p:nvPr/>
          </p:nvPicPr>
          <p:blipFill>
            <a:blip r:embed="rId9">
              <a:extLst/>
            </a:blip>
            <a:stretch>
              <a:fillRect/>
            </a:stretch>
          </p:blipFill>
          <p:spPr>
            <a:xfrm>
              <a:off x="2824039" y="2310043"/>
              <a:ext cx="555131" cy="259542"/>
            </a:xfrm>
            <a:prstGeom prst="rect">
              <a:avLst/>
            </a:prstGeom>
            <a:ln w="12700" cap="flat">
              <a:noFill/>
              <a:miter lim="400000"/>
            </a:ln>
            <a:effectLst/>
          </p:spPr>
        </p:pic>
        <p:pic>
          <p:nvPicPr>
            <p:cNvPr id="298" name="g^(3)_(_cdot).pdf" descr="g^(3)_(_cdot).pdf"/>
            <p:cNvPicPr>
              <a:picLocks noChangeAspect="1"/>
            </p:cNvPicPr>
            <p:nvPr/>
          </p:nvPicPr>
          <p:blipFill>
            <a:blip r:embed="rId10">
              <a:extLst/>
            </a:blip>
            <a:stretch>
              <a:fillRect/>
            </a:stretch>
          </p:blipFill>
          <p:spPr>
            <a:xfrm>
              <a:off x="4235936" y="2310043"/>
              <a:ext cx="555132" cy="259542"/>
            </a:xfrm>
            <a:prstGeom prst="rect">
              <a:avLst/>
            </a:prstGeom>
            <a:ln w="12700" cap="flat">
              <a:noFill/>
              <a:miter lim="400000"/>
            </a:ln>
            <a:effectLst/>
          </p:spPr>
        </p:pic>
        <p:pic>
          <p:nvPicPr>
            <p:cNvPr id="299" name="hat_y_1_=_g^(3)_.pdf" descr="hat_y_1_=_g^(3)_.pdf"/>
            <p:cNvPicPr>
              <a:picLocks noChangeAspect="1"/>
            </p:cNvPicPr>
            <p:nvPr/>
          </p:nvPicPr>
          <p:blipFill>
            <a:blip r:embed="rId11">
              <a:extLst/>
            </a:blip>
            <a:stretch>
              <a:fillRect/>
            </a:stretch>
          </p:blipFill>
          <p:spPr>
            <a:xfrm>
              <a:off x="4666210" y="650234"/>
              <a:ext cx="1095843" cy="237914"/>
            </a:xfrm>
            <a:prstGeom prst="rect">
              <a:avLst/>
            </a:prstGeom>
            <a:ln w="12700" cap="flat">
              <a:noFill/>
              <a:miter lim="400000"/>
            </a:ln>
            <a:effectLst/>
          </p:spPr>
        </p:pic>
        <p:pic>
          <p:nvPicPr>
            <p:cNvPr id="300" name="hat_y_2_=_g^(3)_.pdf" descr="hat_y_2_=_g^(3)_.pdf"/>
            <p:cNvPicPr>
              <a:picLocks noChangeAspect="1"/>
            </p:cNvPicPr>
            <p:nvPr/>
          </p:nvPicPr>
          <p:blipFill>
            <a:blip r:embed="rId12">
              <a:extLst/>
            </a:blip>
            <a:stretch>
              <a:fillRect/>
            </a:stretch>
          </p:blipFill>
          <p:spPr>
            <a:xfrm>
              <a:off x="4666210" y="1167655"/>
              <a:ext cx="1095843" cy="237914"/>
            </a:xfrm>
            <a:prstGeom prst="rect">
              <a:avLst/>
            </a:prstGeom>
            <a:ln w="12700" cap="flat">
              <a:noFill/>
              <a:miter lim="400000"/>
            </a:ln>
            <a:effectLst/>
          </p:spPr>
        </p:pic>
        <p:pic>
          <p:nvPicPr>
            <p:cNvPr id="301" name="z_2^(3).pdf" descr="z_2^(3).pdf"/>
            <p:cNvPicPr>
              <a:picLocks noChangeAspect="1"/>
            </p:cNvPicPr>
            <p:nvPr/>
          </p:nvPicPr>
          <p:blipFill>
            <a:blip r:embed="rId13">
              <a:extLst/>
            </a:blip>
            <a:stretch>
              <a:fillRect/>
            </a:stretch>
          </p:blipFill>
          <p:spPr>
            <a:xfrm>
              <a:off x="4108376" y="1303424"/>
              <a:ext cx="259542" cy="237915"/>
            </a:xfrm>
            <a:prstGeom prst="rect">
              <a:avLst/>
            </a:prstGeom>
            <a:ln w="12700" cap="flat">
              <a:noFill/>
              <a:miter lim="400000"/>
            </a:ln>
            <a:effectLst/>
          </p:spPr>
        </p:pic>
        <p:pic>
          <p:nvPicPr>
            <p:cNvPr id="302" name="z_1^(3).pdf" descr="z_1^(3).pdf"/>
            <p:cNvPicPr>
              <a:picLocks noChangeAspect="1"/>
            </p:cNvPicPr>
            <p:nvPr/>
          </p:nvPicPr>
          <p:blipFill>
            <a:blip r:embed="rId14">
              <a:extLst/>
            </a:blip>
            <a:stretch>
              <a:fillRect/>
            </a:stretch>
          </p:blipFill>
          <p:spPr>
            <a:xfrm>
              <a:off x="4108376" y="813179"/>
              <a:ext cx="259542" cy="237914"/>
            </a:xfrm>
            <a:prstGeom prst="rect">
              <a:avLst/>
            </a:prstGeom>
            <a:ln w="12700" cap="flat">
              <a:noFill/>
              <a:miter lim="400000"/>
            </a:ln>
            <a:effectLst/>
          </p:spPr>
        </p:pic>
      </p:grpSp>
      <p:pic>
        <p:nvPicPr>
          <p:cNvPr id="304" name="mathbf_W_=_left_.pdf" descr="mathbf_W_=_left_.pdf"/>
          <p:cNvPicPr>
            <a:picLocks noChangeAspect="1"/>
          </p:cNvPicPr>
          <p:nvPr/>
        </p:nvPicPr>
        <p:blipFill>
          <a:blip r:embed="rId15">
            <a:extLst/>
          </a:blip>
          <a:stretch>
            <a:fillRect/>
          </a:stretch>
        </p:blipFill>
        <p:spPr>
          <a:xfrm>
            <a:off x="7892946" y="2196256"/>
            <a:ext cx="3619501" cy="800101"/>
          </a:xfrm>
          <a:prstGeom prst="rect">
            <a:avLst/>
          </a:prstGeom>
          <a:ln w="12700">
            <a:miter lim="400000"/>
          </a:ln>
        </p:spPr>
      </p:pic>
      <p:sp>
        <p:nvSpPr>
          <p:cNvPr id="305" name="Parameter Set"/>
          <p:cNvSpPr txBox="1"/>
          <p:nvPr/>
        </p:nvSpPr>
        <p:spPr>
          <a:xfrm>
            <a:off x="8354881" y="1573778"/>
            <a:ext cx="2517830" cy="6282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chemeClr val="accent1">
                    <a:hueOff val="114395"/>
                    <a:lumOff val="-24975"/>
                  </a:schemeClr>
                </a:solidFill>
              </a:defRPr>
            </a:lvl1pPr>
          </a:lstStyle>
          <a:p>
            <a:pPr/>
            <a:r>
              <a:t>Parameter Set</a:t>
            </a:r>
          </a:p>
        </p:txBody>
      </p:sp>
      <p:pic>
        <p:nvPicPr>
          <p:cNvPr id="306" name="J(_mathbf_W_)_=_.pdf" descr="J(_mathbf_W_)_=_.pdf"/>
          <p:cNvPicPr>
            <a:picLocks noChangeAspect="1"/>
          </p:cNvPicPr>
          <p:nvPr/>
        </p:nvPicPr>
        <p:blipFill>
          <a:blip r:embed="rId16">
            <a:extLst/>
          </a:blip>
          <a:stretch>
            <a:fillRect/>
          </a:stretch>
        </p:blipFill>
        <p:spPr>
          <a:xfrm>
            <a:off x="6788046" y="4443362"/>
            <a:ext cx="5829301" cy="1333501"/>
          </a:xfrm>
          <a:prstGeom prst="rect">
            <a:avLst/>
          </a:prstGeom>
          <a:ln w="12700">
            <a:miter lim="400000"/>
          </a:ln>
        </p:spPr>
      </p:pic>
      <p:sp>
        <p:nvSpPr>
          <p:cNvPr id="307" name="Model Training"/>
          <p:cNvSpPr txBox="1"/>
          <p:nvPr/>
        </p:nvSpPr>
        <p:spPr>
          <a:xfrm>
            <a:off x="8443781" y="6514687"/>
            <a:ext cx="2517830" cy="6282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chemeClr val="accent1">
                    <a:hueOff val="114395"/>
                    <a:lumOff val="-24975"/>
                  </a:schemeClr>
                </a:solidFill>
              </a:defRPr>
            </a:lvl1pPr>
          </a:lstStyle>
          <a:p>
            <a:pPr/>
            <a:r>
              <a:t>Model Training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Rectangle"/>
          <p:cNvSpPr/>
          <p:nvPr/>
        </p:nvSpPr>
        <p:spPr>
          <a:xfrm>
            <a:off x="7755893" y="5651103"/>
            <a:ext cx="3013290" cy="1145432"/>
          </a:xfrm>
          <a:prstGeom prst="rect">
            <a:avLst/>
          </a:prstGeom>
          <a:solidFill>
            <a:srgbClr val="FFEDBE"/>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0" name="Rectangle"/>
          <p:cNvSpPr/>
          <p:nvPr/>
        </p:nvSpPr>
        <p:spPr>
          <a:xfrm>
            <a:off x="7638198" y="3554784"/>
            <a:ext cx="4420808" cy="1145432"/>
          </a:xfrm>
          <a:prstGeom prst="rect">
            <a:avLst/>
          </a:prstGeom>
          <a:solidFill>
            <a:srgbClr val="FFEDBE"/>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1"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313" name="Loss Function (Supervised task)"/>
          <p:cNvSpPr txBox="1"/>
          <p:nvPr/>
        </p:nvSpPr>
        <p:spPr>
          <a:xfrm>
            <a:off x="244730" y="466644"/>
            <a:ext cx="4754576"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Loss Function (Supervised task)</a:t>
            </a:r>
          </a:p>
        </p:txBody>
      </p:sp>
      <p:pic>
        <p:nvPicPr>
          <p:cNvPr id="314" name="Image" descr="Image"/>
          <p:cNvPicPr>
            <a:picLocks noChangeAspect="1"/>
          </p:cNvPicPr>
          <p:nvPr/>
        </p:nvPicPr>
        <p:blipFill>
          <a:blip r:embed="rId3">
            <a:extLst/>
          </a:blip>
          <a:stretch>
            <a:fillRect/>
          </a:stretch>
        </p:blipFill>
        <p:spPr>
          <a:xfrm>
            <a:off x="733456" y="7623544"/>
            <a:ext cx="2517830" cy="337722"/>
          </a:xfrm>
          <a:prstGeom prst="rect">
            <a:avLst/>
          </a:prstGeom>
          <a:ln w="12700">
            <a:miter lim="400000"/>
          </a:ln>
        </p:spPr>
      </p:pic>
      <p:pic>
        <p:nvPicPr>
          <p:cNvPr id="315" name="mathcal_L_left(_.pdf" descr="mathcal_L_left(_.pdf"/>
          <p:cNvPicPr>
            <a:picLocks noChangeAspect="1"/>
          </p:cNvPicPr>
          <p:nvPr/>
        </p:nvPicPr>
        <p:blipFill>
          <a:blip r:embed="rId4">
            <a:extLst/>
          </a:blip>
          <a:stretch>
            <a:fillRect/>
          </a:stretch>
        </p:blipFill>
        <p:spPr>
          <a:xfrm>
            <a:off x="7892801" y="3752850"/>
            <a:ext cx="3911601" cy="520700"/>
          </a:xfrm>
          <a:prstGeom prst="rect">
            <a:avLst/>
          </a:prstGeom>
          <a:ln w="12700">
            <a:miter lim="400000"/>
          </a:ln>
        </p:spPr>
      </p:pic>
      <p:sp>
        <p:nvSpPr>
          <p:cNvPr id="316" name="Multi-output Regression"/>
          <p:cNvSpPr txBox="1"/>
          <p:nvPr/>
        </p:nvSpPr>
        <p:spPr>
          <a:xfrm>
            <a:off x="282892" y="1869157"/>
            <a:ext cx="3870643" cy="4746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r>
              <a:rPr b="1">
                <a:solidFill>
                  <a:schemeClr val="accent3">
                    <a:hueOff val="914337"/>
                    <a:satOff val="31515"/>
                    <a:lumOff val="-30790"/>
                  </a:schemeClr>
                </a:solidFill>
                <a:latin typeface="Helvetica Neue"/>
                <a:ea typeface="Helvetica Neue"/>
                <a:cs typeface="Helvetica Neue"/>
                <a:sym typeface="Helvetica Neue"/>
              </a:rPr>
              <a:t>Multi-output Regression</a:t>
            </a:r>
            <a:r>
              <a:t> </a:t>
            </a:r>
          </a:p>
        </p:txBody>
      </p:sp>
      <p:pic>
        <p:nvPicPr>
          <p:cNvPr id="317" name="mathcal_D_=_left.pdf" descr="mathcal_D_=_left.pdf"/>
          <p:cNvPicPr>
            <a:picLocks noChangeAspect="1"/>
          </p:cNvPicPr>
          <p:nvPr/>
        </p:nvPicPr>
        <p:blipFill>
          <a:blip r:embed="rId5">
            <a:extLst/>
          </a:blip>
          <a:stretch>
            <a:fillRect/>
          </a:stretch>
        </p:blipFill>
        <p:spPr>
          <a:xfrm>
            <a:off x="4239953" y="1715167"/>
            <a:ext cx="3098801" cy="800101"/>
          </a:xfrm>
          <a:prstGeom prst="rect">
            <a:avLst/>
          </a:prstGeom>
          <a:ln w="12700">
            <a:miter lim="400000"/>
          </a:ln>
        </p:spPr>
      </p:pic>
      <p:pic>
        <p:nvPicPr>
          <p:cNvPr id="318" name="mathbf_x^(i)_in_.pdf" descr="mathbf_x^(i)_in_.pdf"/>
          <p:cNvPicPr>
            <a:picLocks noChangeAspect="1"/>
          </p:cNvPicPr>
          <p:nvPr/>
        </p:nvPicPr>
        <p:blipFill>
          <a:blip r:embed="rId6">
            <a:extLst/>
          </a:blip>
          <a:stretch>
            <a:fillRect/>
          </a:stretch>
        </p:blipFill>
        <p:spPr>
          <a:xfrm>
            <a:off x="7649467" y="1867296"/>
            <a:ext cx="1600201" cy="381001"/>
          </a:xfrm>
          <a:prstGeom prst="rect">
            <a:avLst/>
          </a:prstGeom>
          <a:ln w="12700">
            <a:miter lim="400000"/>
          </a:ln>
        </p:spPr>
      </p:pic>
      <p:pic>
        <p:nvPicPr>
          <p:cNvPr id="319" name="mathbf_y^(i)_in_.pdf" descr="mathbf_y^(i)_in_.pdf"/>
          <p:cNvPicPr>
            <a:picLocks noChangeAspect="1"/>
          </p:cNvPicPr>
          <p:nvPr/>
        </p:nvPicPr>
        <p:blipFill>
          <a:blip r:embed="rId7">
            <a:extLst/>
          </a:blip>
          <a:stretch>
            <a:fillRect/>
          </a:stretch>
        </p:blipFill>
        <p:spPr>
          <a:xfrm>
            <a:off x="9968160" y="1803796"/>
            <a:ext cx="1498601" cy="444501"/>
          </a:xfrm>
          <a:prstGeom prst="rect">
            <a:avLst/>
          </a:prstGeom>
          <a:ln w="12700">
            <a:miter lim="400000"/>
          </a:ln>
        </p:spPr>
      </p:pic>
      <p:pic>
        <p:nvPicPr>
          <p:cNvPr id="320" name="g^(2)_(z)_=_z.pdf" descr="g^(2)_(z)_=_z.pdf"/>
          <p:cNvPicPr>
            <a:picLocks noChangeAspect="1"/>
          </p:cNvPicPr>
          <p:nvPr/>
        </p:nvPicPr>
        <p:blipFill>
          <a:blip r:embed="rId8">
            <a:extLst/>
          </a:blip>
          <a:stretch>
            <a:fillRect/>
          </a:stretch>
        </p:blipFill>
        <p:spPr>
          <a:xfrm>
            <a:off x="8002240" y="5789649"/>
            <a:ext cx="2146301" cy="546101"/>
          </a:xfrm>
          <a:prstGeom prst="rect">
            <a:avLst/>
          </a:prstGeom>
          <a:ln w="12700">
            <a:miter lim="400000"/>
          </a:ln>
        </p:spPr>
      </p:pic>
      <p:pic>
        <p:nvPicPr>
          <p:cNvPr id="321" name="Screen Shot 2020-10-02 at 11.56.07.png" descr="Screen Shot 2020-10-02 at 11.56.07.png"/>
          <p:cNvPicPr>
            <a:picLocks noChangeAspect="1"/>
          </p:cNvPicPr>
          <p:nvPr/>
        </p:nvPicPr>
        <p:blipFill>
          <a:blip r:embed="rId9">
            <a:extLst/>
          </a:blip>
          <a:stretch>
            <a:fillRect/>
          </a:stretch>
        </p:blipFill>
        <p:spPr>
          <a:xfrm>
            <a:off x="-190600" y="3228856"/>
            <a:ext cx="7587320" cy="3910251"/>
          </a:xfrm>
          <a:prstGeom prst="rect">
            <a:avLst/>
          </a:prstGeom>
          <a:ln w="12700">
            <a:miter lim="400000"/>
          </a:ln>
        </p:spPr>
      </p:pic>
      <p:sp>
        <p:nvSpPr>
          <p:cNvPr id="322" name="Squared loss"/>
          <p:cNvSpPr txBox="1"/>
          <p:nvPr/>
        </p:nvSpPr>
        <p:spPr>
          <a:xfrm>
            <a:off x="7896493" y="3071490"/>
            <a:ext cx="2084071" cy="473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600"/>
              </a:lnSpc>
              <a:spcBef>
                <a:spcPts val="1200"/>
              </a:spcBef>
              <a:defRPr sz="2500">
                <a:solidFill>
                  <a:schemeClr val="accent1">
                    <a:hueOff val="114395"/>
                    <a:lumOff val="-24975"/>
                  </a:schemeClr>
                </a:solidFill>
              </a:defRPr>
            </a:lvl1pPr>
          </a:lstStyle>
          <a:p>
            <a:pPr/>
            <a:r>
              <a:t>Squared loss</a:t>
            </a:r>
          </a:p>
        </p:txBody>
      </p:sp>
      <p:sp>
        <p:nvSpPr>
          <p:cNvPr id="323" name="Linear activation"/>
          <p:cNvSpPr txBox="1"/>
          <p:nvPr/>
        </p:nvSpPr>
        <p:spPr>
          <a:xfrm>
            <a:off x="7947293" y="5214745"/>
            <a:ext cx="2630489" cy="473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600"/>
              </a:lnSpc>
              <a:spcBef>
                <a:spcPts val="1200"/>
              </a:spcBef>
              <a:defRPr sz="2500">
                <a:solidFill>
                  <a:schemeClr val="accent1">
                    <a:hueOff val="114395"/>
                    <a:lumOff val="-24975"/>
                  </a:schemeClr>
                </a:solidFill>
              </a:defRPr>
            </a:lvl1pPr>
          </a:lstStyle>
          <a:p>
            <a:pPr/>
            <a:r>
              <a:t>Linear activation</a:t>
            </a:r>
          </a:p>
        </p:txBody>
      </p:sp>
      <p:sp>
        <p:nvSpPr>
          <p:cNvPr id="324" name="What if the output y is positive-real valued?"/>
          <p:cNvSpPr txBox="1"/>
          <p:nvPr/>
        </p:nvSpPr>
        <p:spPr>
          <a:xfrm>
            <a:off x="4949630" y="7358000"/>
            <a:ext cx="637367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lumOff val="-29866"/>
                  </a:schemeClr>
                </a:solidFill>
              </a:defRPr>
            </a:lvl1pPr>
          </a:lstStyle>
          <a:p>
            <a:pPr/>
            <a:r>
              <a:t>What if the output y is positive-real valued?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8" name="Screen Shot 2020-10-02 at 11.56.07.png" descr="Screen Shot 2020-10-02 at 11.56.07.png"/>
          <p:cNvPicPr>
            <a:picLocks noChangeAspect="1"/>
          </p:cNvPicPr>
          <p:nvPr/>
        </p:nvPicPr>
        <p:blipFill>
          <a:blip r:embed="rId3">
            <a:extLst/>
          </a:blip>
          <a:stretch>
            <a:fillRect/>
          </a:stretch>
        </p:blipFill>
        <p:spPr>
          <a:xfrm>
            <a:off x="-317600" y="3533391"/>
            <a:ext cx="7587320" cy="3910250"/>
          </a:xfrm>
          <a:prstGeom prst="rect">
            <a:avLst/>
          </a:prstGeom>
          <a:ln w="12700">
            <a:miter lim="400000"/>
          </a:ln>
        </p:spPr>
      </p:pic>
      <p:sp>
        <p:nvSpPr>
          <p:cNvPr id="329" name="Rectangle"/>
          <p:cNvSpPr/>
          <p:nvPr/>
        </p:nvSpPr>
        <p:spPr>
          <a:xfrm>
            <a:off x="5123068" y="7126833"/>
            <a:ext cx="7587319" cy="1683098"/>
          </a:xfrm>
          <a:prstGeom prst="rect">
            <a:avLst/>
          </a:prstGeom>
          <a:solidFill>
            <a:srgbClr val="FFEDBE"/>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0" name="Rectangle"/>
          <p:cNvSpPr/>
          <p:nvPr/>
        </p:nvSpPr>
        <p:spPr>
          <a:xfrm>
            <a:off x="7169505" y="4167733"/>
            <a:ext cx="5539368" cy="2133353"/>
          </a:xfrm>
          <a:prstGeom prst="rect">
            <a:avLst/>
          </a:prstGeom>
          <a:solidFill>
            <a:srgbClr val="FFEDBE"/>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1"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333" name="Classification"/>
          <p:cNvSpPr txBox="1"/>
          <p:nvPr/>
        </p:nvSpPr>
        <p:spPr>
          <a:xfrm>
            <a:off x="278347" y="1663356"/>
            <a:ext cx="2259331" cy="4746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r>
              <a:rPr b="1">
                <a:solidFill>
                  <a:schemeClr val="accent3">
                    <a:hueOff val="914337"/>
                    <a:satOff val="31515"/>
                    <a:lumOff val="-30790"/>
                  </a:schemeClr>
                </a:solidFill>
                <a:latin typeface="Helvetica Neue"/>
                <a:ea typeface="Helvetica Neue"/>
                <a:cs typeface="Helvetica Neue"/>
                <a:sym typeface="Helvetica Neue"/>
              </a:rPr>
              <a:t>Classification</a:t>
            </a:r>
            <a:r>
              <a:t> </a:t>
            </a:r>
          </a:p>
        </p:txBody>
      </p:sp>
      <p:sp>
        <p:nvSpPr>
          <p:cNvPr id="334" name="Convert the network output to a probability distribution with the softmax function"/>
          <p:cNvSpPr txBox="1"/>
          <p:nvPr/>
        </p:nvSpPr>
        <p:spPr>
          <a:xfrm>
            <a:off x="278347" y="2583578"/>
            <a:ext cx="11450956" cy="4746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r>
              <a:t>Convert the network output to a probability distribution with the </a:t>
            </a:r>
            <a:r>
              <a:rPr b="1">
                <a:solidFill>
                  <a:schemeClr val="accent1">
                    <a:hueOff val="114395"/>
                    <a:lumOff val="-24975"/>
                  </a:schemeClr>
                </a:solidFill>
                <a:latin typeface="Helvetica Neue"/>
                <a:ea typeface="Helvetica Neue"/>
                <a:cs typeface="Helvetica Neue"/>
                <a:sym typeface="Helvetica Neue"/>
              </a:rPr>
              <a:t>softmax function</a:t>
            </a:r>
            <a:r>
              <a:t> </a:t>
            </a:r>
          </a:p>
        </p:txBody>
      </p:sp>
      <p:sp>
        <p:nvSpPr>
          <p:cNvPr id="335" name="Cross Entropy Loss Function"/>
          <p:cNvSpPr txBox="1"/>
          <p:nvPr/>
        </p:nvSpPr>
        <p:spPr>
          <a:xfrm>
            <a:off x="7583477" y="6606686"/>
            <a:ext cx="4489768"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600"/>
              </a:lnSpc>
              <a:spcBef>
                <a:spcPts val="1200"/>
              </a:spcBef>
              <a:defRPr sz="2500">
                <a:solidFill>
                  <a:schemeClr val="accent1">
                    <a:hueOff val="114395"/>
                    <a:lumOff val="-24975"/>
                  </a:schemeClr>
                </a:solidFill>
              </a:defRPr>
            </a:lvl1pPr>
          </a:lstStyle>
          <a:p>
            <a:pPr/>
            <a:r>
              <a:t>Cross Entropy Loss Function</a:t>
            </a:r>
          </a:p>
        </p:txBody>
      </p:sp>
      <p:sp>
        <p:nvSpPr>
          <p:cNvPr id="336" name="Loss Function (Supervised task)"/>
          <p:cNvSpPr txBox="1"/>
          <p:nvPr/>
        </p:nvSpPr>
        <p:spPr>
          <a:xfrm>
            <a:off x="244730" y="466644"/>
            <a:ext cx="4754576"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Loss Function (Supervised task)</a:t>
            </a:r>
          </a:p>
        </p:txBody>
      </p:sp>
      <p:pic>
        <p:nvPicPr>
          <p:cNvPr id="337" name="trainset_doteq(_.pdf" descr="trainset_doteq(_.pdf"/>
          <p:cNvPicPr>
            <a:picLocks noChangeAspect="1"/>
          </p:cNvPicPr>
          <p:nvPr/>
        </p:nvPicPr>
        <p:blipFill>
          <a:blip r:embed="rId4">
            <a:extLst/>
          </a:blip>
          <a:stretch>
            <a:fillRect/>
          </a:stretch>
        </p:blipFill>
        <p:spPr>
          <a:xfrm>
            <a:off x="3385641" y="1651225"/>
            <a:ext cx="2921001" cy="457201"/>
          </a:xfrm>
          <a:prstGeom prst="rect">
            <a:avLst/>
          </a:prstGeom>
          <a:ln w="12700">
            <a:miter lim="400000"/>
          </a:ln>
        </p:spPr>
      </p:pic>
      <p:pic>
        <p:nvPicPr>
          <p:cNvPr id="338" name="xd_i_in_mathbb_R.pdf" descr="xd_i_in_mathbb_R.pdf"/>
          <p:cNvPicPr>
            <a:picLocks noChangeAspect="1"/>
          </p:cNvPicPr>
          <p:nvPr/>
        </p:nvPicPr>
        <p:blipFill>
          <a:blip r:embed="rId5">
            <a:extLst/>
          </a:blip>
          <a:stretch>
            <a:fillRect/>
          </a:stretch>
        </p:blipFill>
        <p:spPr>
          <a:xfrm>
            <a:off x="7092652" y="1689325"/>
            <a:ext cx="1600201" cy="381001"/>
          </a:xfrm>
          <a:prstGeom prst="rect">
            <a:avLst/>
          </a:prstGeom>
          <a:ln w="12700">
            <a:miter lim="400000"/>
          </a:ln>
        </p:spPr>
      </p:pic>
      <p:sp>
        <p:nvSpPr>
          <p:cNvPr id="339" name="Softmax"/>
          <p:cNvSpPr txBox="1"/>
          <p:nvPr/>
        </p:nvSpPr>
        <p:spPr>
          <a:xfrm>
            <a:off x="7566293" y="3376290"/>
            <a:ext cx="1372236" cy="473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600"/>
              </a:lnSpc>
              <a:spcBef>
                <a:spcPts val="1200"/>
              </a:spcBef>
              <a:defRPr sz="2500">
                <a:solidFill>
                  <a:schemeClr val="accent1">
                    <a:hueOff val="114395"/>
                    <a:lumOff val="-24975"/>
                  </a:schemeClr>
                </a:solidFill>
              </a:defRPr>
            </a:lvl1pPr>
          </a:lstStyle>
          <a:p>
            <a:pPr/>
            <a:r>
              <a:t>Softmax</a:t>
            </a:r>
          </a:p>
        </p:txBody>
      </p:sp>
      <p:pic>
        <p:nvPicPr>
          <p:cNvPr id="340" name="mathcal_L_left(_.pdf" descr="mathcal_L_left(_.pdf"/>
          <p:cNvPicPr>
            <a:picLocks noChangeAspect="1"/>
          </p:cNvPicPr>
          <p:nvPr/>
        </p:nvPicPr>
        <p:blipFill>
          <a:blip r:embed="rId6">
            <a:extLst/>
          </a:blip>
          <a:stretch>
            <a:fillRect/>
          </a:stretch>
        </p:blipFill>
        <p:spPr>
          <a:xfrm>
            <a:off x="5140911" y="7398129"/>
            <a:ext cx="7403851" cy="1237868"/>
          </a:xfrm>
          <a:prstGeom prst="rect">
            <a:avLst/>
          </a:prstGeom>
          <a:ln w="12700">
            <a:miter lim="400000"/>
          </a:ln>
        </p:spPr>
      </p:pic>
      <p:pic>
        <p:nvPicPr>
          <p:cNvPr id="341" name="hat_y_k_=_g^(2)_.pdf" descr="hat_y_k_=_g^(2)_.pdf"/>
          <p:cNvPicPr>
            <a:picLocks noChangeAspect="1"/>
          </p:cNvPicPr>
          <p:nvPr/>
        </p:nvPicPr>
        <p:blipFill>
          <a:blip r:embed="rId7">
            <a:extLst/>
          </a:blip>
          <a:stretch>
            <a:fillRect/>
          </a:stretch>
        </p:blipFill>
        <p:spPr>
          <a:xfrm>
            <a:off x="7287666" y="4256509"/>
            <a:ext cx="4711701" cy="1955801"/>
          </a:xfrm>
          <a:prstGeom prst="rect">
            <a:avLst/>
          </a:prstGeom>
          <a:ln w="12700">
            <a:miter lim="400000"/>
          </a:ln>
        </p:spPr>
      </p:pic>
      <p:pic>
        <p:nvPicPr>
          <p:cNvPr id="342" name="y^(i)_in_1,_ldot.pdf" descr="y^(i)_in_1,_ldot.pdf"/>
          <p:cNvPicPr>
            <a:picLocks noChangeAspect="1"/>
          </p:cNvPicPr>
          <p:nvPr/>
        </p:nvPicPr>
        <p:blipFill>
          <a:blip r:embed="rId8">
            <a:extLst/>
          </a:blip>
          <a:stretch>
            <a:fillRect/>
          </a:stretch>
        </p:blipFill>
        <p:spPr>
          <a:xfrm>
            <a:off x="9478863" y="1651225"/>
            <a:ext cx="2768601" cy="4572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raining NNs"/>
          <p:cNvSpPr txBox="1"/>
          <p:nvPr/>
        </p:nvSpPr>
        <p:spPr>
          <a:xfrm>
            <a:off x="5284723" y="3910775"/>
            <a:ext cx="2435353"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2C2A56"/>
                </a:solidFill>
              </a:defRPr>
            </a:lvl1pPr>
          </a:lstStyle>
          <a:p>
            <a:pPr/>
            <a:r>
              <a:t>Training NNs</a:t>
            </a:r>
          </a:p>
        </p:txBody>
      </p:sp>
      <p:sp>
        <p:nvSpPr>
          <p:cNvPr id="347"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pic>
        <p:nvPicPr>
          <p:cNvPr id="348" name="uc3m-logo.pdf" descr="uc3m-logo.pdf"/>
          <p:cNvPicPr>
            <a:picLocks noChangeAspect="1"/>
          </p:cNvPicPr>
          <p:nvPr/>
        </p:nvPicPr>
        <p:blipFill>
          <a:blip r:embed="rId2">
            <a:extLst/>
          </a:blip>
          <a:stretch>
            <a:fillRect/>
          </a:stretch>
        </p:blipFill>
        <p:spPr>
          <a:xfrm>
            <a:off x="11134421" y="8909050"/>
            <a:ext cx="1686229" cy="51021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5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352" name="Optimization is highly non-convex …"/>
          <p:cNvSpPr txBox="1"/>
          <p:nvPr/>
        </p:nvSpPr>
        <p:spPr>
          <a:xfrm>
            <a:off x="-953845" y="466644"/>
            <a:ext cx="7756763"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11993"/>
                </a:solidFill>
              </a:defRPr>
            </a:lvl1pPr>
          </a:lstStyle>
          <a:p>
            <a:pPr/>
            <a:r>
              <a:t>Optimization is highly non-convex …</a:t>
            </a:r>
          </a:p>
        </p:txBody>
      </p:sp>
      <p:pic>
        <p:nvPicPr>
          <p:cNvPr id="353" name="Image" descr="Image"/>
          <p:cNvPicPr>
            <a:picLocks noChangeAspect="1"/>
          </p:cNvPicPr>
          <p:nvPr/>
        </p:nvPicPr>
        <p:blipFill>
          <a:blip r:embed="rId2">
            <a:extLst/>
          </a:blip>
          <a:stretch>
            <a:fillRect/>
          </a:stretch>
        </p:blipFill>
        <p:spPr>
          <a:xfrm>
            <a:off x="-534745" y="2041647"/>
            <a:ext cx="7756763" cy="5079572"/>
          </a:xfrm>
          <a:prstGeom prst="rect">
            <a:avLst/>
          </a:prstGeom>
          <a:ln w="12700">
            <a:miter lim="400000"/>
          </a:ln>
        </p:spPr>
      </p:pic>
      <p:pic>
        <p:nvPicPr>
          <p:cNvPr id="354" name="mathbf_W^*_=_tex.pdf" descr="mathbf_W^*_=_tex.pdf"/>
          <p:cNvPicPr>
            <a:picLocks noChangeAspect="1"/>
          </p:cNvPicPr>
          <p:nvPr/>
        </p:nvPicPr>
        <p:blipFill>
          <a:blip r:embed="rId3">
            <a:extLst/>
          </a:blip>
          <a:stretch>
            <a:fillRect/>
          </a:stretch>
        </p:blipFill>
        <p:spPr>
          <a:xfrm>
            <a:off x="7854726" y="2370864"/>
            <a:ext cx="3866232" cy="628264"/>
          </a:xfrm>
          <a:prstGeom prst="rect">
            <a:avLst/>
          </a:prstGeom>
          <a:ln w="12700">
            <a:miter lim="400000"/>
          </a:ln>
        </p:spPr>
      </p:pic>
      <p:sp>
        <p:nvSpPr>
          <p:cNvPr id="355" name="Note that deep networks operation in O(1M) dimensions!"/>
          <p:cNvSpPr txBox="1"/>
          <p:nvPr/>
        </p:nvSpPr>
        <p:spPr>
          <a:xfrm>
            <a:off x="585192" y="7616513"/>
            <a:ext cx="7920356" cy="473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600"/>
              </a:lnSpc>
              <a:spcBef>
                <a:spcPts val="1200"/>
              </a:spcBef>
              <a:defRPr b="0" sz="2500">
                <a:latin typeface="Helvetica Neue Light"/>
                <a:ea typeface="Helvetica Neue Light"/>
                <a:cs typeface="Helvetica Neue Light"/>
                <a:sym typeface="Helvetica Neue Light"/>
              </a:defRPr>
            </a:lvl1pPr>
          </a:lstStyle>
          <a:p>
            <a:pPr/>
            <a:r>
              <a:t>Note that deep networks operation in O(1M) dimensions! </a:t>
            </a:r>
          </a:p>
        </p:txBody>
      </p:sp>
      <p:pic>
        <p:nvPicPr>
          <p:cNvPr id="356" name="J(_mathbf_W_)_=_.pdf" descr="J(_mathbf_W_)_=_.pdf"/>
          <p:cNvPicPr>
            <a:picLocks noChangeAspect="1"/>
          </p:cNvPicPr>
          <p:nvPr/>
        </p:nvPicPr>
        <p:blipFill>
          <a:blip r:embed="rId4">
            <a:extLst/>
          </a:blip>
          <a:stretch>
            <a:fillRect/>
          </a:stretch>
        </p:blipFill>
        <p:spPr>
          <a:xfrm>
            <a:off x="7042046" y="3554362"/>
            <a:ext cx="5829301" cy="13335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5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pic>
        <p:nvPicPr>
          <p:cNvPr id="360" name="Image" descr="Image"/>
          <p:cNvPicPr>
            <a:picLocks noChangeAspect="1"/>
          </p:cNvPicPr>
          <p:nvPr/>
        </p:nvPicPr>
        <p:blipFill>
          <a:blip r:embed="rId3">
            <a:extLst/>
          </a:blip>
          <a:stretch>
            <a:fillRect/>
          </a:stretch>
        </p:blipFill>
        <p:spPr>
          <a:xfrm>
            <a:off x="2125752" y="1348825"/>
            <a:ext cx="9078416" cy="3698070"/>
          </a:xfrm>
          <a:prstGeom prst="rect">
            <a:avLst/>
          </a:prstGeom>
          <a:ln w="12700">
            <a:miter lim="400000"/>
          </a:ln>
        </p:spPr>
      </p:pic>
      <p:sp>
        <p:nvSpPr>
          <p:cNvPr id="361" name="Deep CNN (AlexNet) won 2012 ImageNet classification contest…"/>
          <p:cNvSpPr txBox="1"/>
          <p:nvPr/>
        </p:nvSpPr>
        <p:spPr>
          <a:xfrm>
            <a:off x="704473" y="5597258"/>
            <a:ext cx="8727178" cy="37781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75046" indent="-375046" algn="l" defTabSz="457200">
              <a:buSzPct val="145000"/>
              <a:buChar char="•"/>
              <a:defRPr b="0">
                <a:latin typeface="Helvetica Neue Light"/>
                <a:ea typeface="Helvetica Neue Light"/>
                <a:cs typeface="Helvetica Neue Light"/>
                <a:sym typeface="Helvetica Neue Light"/>
              </a:defRPr>
            </a:pPr>
            <a:r>
              <a:t>Deep CNN (AlexNet) won 2012 ImageNet classification contest</a:t>
            </a:r>
            <a:br/>
            <a:r>
              <a:t> </a:t>
            </a:r>
          </a:p>
          <a:p>
            <a:pPr marL="375046" indent="-375046" algn="l" defTabSz="457200">
              <a:buSzPct val="145000"/>
              <a:buChar char="•"/>
              <a:defRPr b="0">
                <a:latin typeface="Helvetica Neue Light"/>
                <a:ea typeface="Helvetica Neue Light"/>
                <a:cs typeface="Helvetica Neue Light"/>
                <a:sym typeface="Helvetica Neue Light"/>
              </a:defRPr>
            </a:pPr>
            <a:r>
              <a:t>60 Millions Parameters</a:t>
            </a:r>
            <a:br/>
          </a:p>
          <a:p>
            <a:pPr marL="375046" indent="-375046" algn="l" defTabSz="457200">
              <a:buSzPct val="145000"/>
              <a:buChar char="•"/>
              <a:defRPr b="0">
                <a:latin typeface="Helvetica Neue Light"/>
                <a:ea typeface="Helvetica Neue Light"/>
                <a:cs typeface="Helvetica Neue Light"/>
                <a:sym typeface="Helvetica Neue Light"/>
              </a:defRPr>
            </a:pPr>
            <a:r>
              <a:rPr b="1">
                <a:solidFill>
                  <a:schemeClr val="accent5">
                    <a:lumOff val="-29866"/>
                  </a:schemeClr>
                </a:solidFill>
                <a:latin typeface="Helvetica Neue"/>
                <a:ea typeface="Helvetica Neue"/>
                <a:cs typeface="Helvetica Neue"/>
                <a:sym typeface="Helvetica Neue"/>
              </a:rPr>
              <a:t>Exploit data correlation</a:t>
            </a:r>
            <a:br/>
          </a:p>
          <a:p>
            <a:pPr marL="375046" indent="-375046" algn="l" defTabSz="457200">
              <a:buSzPct val="145000"/>
              <a:buChar char="•"/>
              <a:defRPr b="0">
                <a:latin typeface="Helvetica Neue Light"/>
                <a:ea typeface="Helvetica Neue Light"/>
                <a:cs typeface="Helvetica Neue Light"/>
                <a:sym typeface="Helvetica Neue Light"/>
              </a:defRPr>
            </a:pPr>
            <a:r>
              <a:rPr b="1">
                <a:solidFill>
                  <a:schemeClr val="accent1">
                    <a:hueOff val="114395"/>
                    <a:lumOff val="-24975"/>
                  </a:schemeClr>
                </a:solidFill>
                <a:latin typeface="Helvetica Neue"/>
                <a:ea typeface="Helvetica Neue"/>
                <a:cs typeface="Helvetica Neue"/>
                <a:sym typeface="Helvetica Neue"/>
              </a:rPr>
              <a:t>Achieving scale in compute and data</a:t>
            </a:r>
            <a:r>
              <a:t> is critical</a:t>
            </a:r>
            <a:br/>
          </a:p>
          <a:p>
            <a:pPr lvl="1" marL="819546" indent="-375046" algn="l" defTabSz="457200">
              <a:buSzPct val="145000"/>
              <a:buChar char="•"/>
              <a:defRPr b="0">
                <a:latin typeface="Helvetica Neue Light"/>
                <a:ea typeface="Helvetica Neue Light"/>
                <a:cs typeface="Helvetica Neue Light"/>
                <a:sym typeface="Helvetica Neue Light"/>
              </a:defRPr>
            </a:pPr>
          </a:p>
        </p:txBody>
      </p:sp>
      <p:sp>
        <p:nvSpPr>
          <p:cNvPr id="362" name="Brutally simple but engineering matters"/>
          <p:cNvSpPr txBox="1"/>
          <p:nvPr/>
        </p:nvSpPr>
        <p:spPr>
          <a:xfrm>
            <a:off x="118885" y="429624"/>
            <a:ext cx="59204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Brutally simple but engineering matters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6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pic>
        <p:nvPicPr>
          <p:cNvPr id="368" name="Image" descr="Image"/>
          <p:cNvPicPr>
            <a:picLocks noChangeAspect="1"/>
          </p:cNvPicPr>
          <p:nvPr/>
        </p:nvPicPr>
        <p:blipFill>
          <a:blip r:embed="rId2">
            <a:extLst/>
          </a:blip>
          <a:stretch>
            <a:fillRect/>
          </a:stretch>
        </p:blipFill>
        <p:spPr>
          <a:xfrm>
            <a:off x="10418161" y="6624792"/>
            <a:ext cx="2517831" cy="337722"/>
          </a:xfrm>
          <a:prstGeom prst="rect">
            <a:avLst/>
          </a:prstGeom>
          <a:ln w="12700">
            <a:miter lim="400000"/>
          </a:ln>
        </p:spPr>
      </p:pic>
      <p:sp>
        <p:nvSpPr>
          <p:cNvPr id="369" name="… but training is brutally simple (we assume we never get to the global optima)"/>
          <p:cNvSpPr txBox="1"/>
          <p:nvPr/>
        </p:nvSpPr>
        <p:spPr>
          <a:xfrm>
            <a:off x="202204" y="481389"/>
            <a:ext cx="11563198"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 but training is brutally simple (we assume we never get to the global optima)</a:t>
            </a:r>
          </a:p>
        </p:txBody>
      </p:sp>
      <p:sp>
        <p:nvSpPr>
          <p:cNvPr id="370" name="Gradient Descent"/>
          <p:cNvSpPr txBox="1"/>
          <p:nvPr/>
        </p:nvSpPr>
        <p:spPr>
          <a:xfrm>
            <a:off x="278347" y="1663991"/>
            <a:ext cx="2760028"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600"/>
              </a:lnSpc>
              <a:spcBef>
                <a:spcPts val="1200"/>
              </a:spcBef>
              <a:defRPr sz="2500">
                <a:solidFill>
                  <a:schemeClr val="accent3">
                    <a:hueOff val="914337"/>
                    <a:satOff val="31515"/>
                    <a:lumOff val="-30790"/>
                  </a:schemeClr>
                </a:solidFill>
              </a:defRPr>
            </a:lvl1pPr>
          </a:lstStyle>
          <a:p>
            <a:pPr/>
            <a:r>
              <a:t>Gradient Descent</a:t>
            </a:r>
          </a:p>
        </p:txBody>
      </p:sp>
      <p:sp>
        <p:nvSpPr>
          <p:cNvPr id="371" name="Algorithm…"/>
          <p:cNvSpPr txBox="1"/>
          <p:nvPr/>
        </p:nvSpPr>
        <p:spPr>
          <a:xfrm>
            <a:off x="375858" y="2729809"/>
            <a:ext cx="4095433" cy="53501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r>
              <a:t>Algorithm</a:t>
            </a:r>
          </a:p>
          <a:p>
            <a:pPr marL="228600" indent="-228600" algn="l" defTabSz="457200">
              <a:lnSpc>
                <a:spcPts val="6600"/>
              </a:lnSpc>
              <a:spcBef>
                <a:spcPts val="1200"/>
              </a:spcBef>
              <a:buSzPct val="100000"/>
              <a:buAutoNum type="arabicPeriod" startAt="1"/>
              <a:defRPr b="0" sz="2500">
                <a:latin typeface="Helvetica Neue Light"/>
                <a:ea typeface="Helvetica Neue Light"/>
                <a:cs typeface="Helvetica Neue Light"/>
                <a:sym typeface="Helvetica Neue Light"/>
              </a:defRPr>
            </a:pPr>
            <a:r>
              <a:t> Initialize weights randomly </a:t>
            </a:r>
            <a:br/>
          </a:p>
          <a:p>
            <a:pPr marL="228600" indent="-228600" algn="l" defTabSz="457200">
              <a:lnSpc>
                <a:spcPts val="6600"/>
              </a:lnSpc>
              <a:spcBef>
                <a:spcPts val="1200"/>
              </a:spcBef>
              <a:buSzPct val="100000"/>
              <a:buAutoNum type="arabicPeriod" startAt="1"/>
              <a:defRPr b="0" sz="2500">
                <a:latin typeface="Helvetica Neue Light"/>
                <a:ea typeface="Helvetica Neue Light"/>
                <a:cs typeface="Helvetica Neue Light"/>
                <a:sym typeface="Helvetica Neue Light"/>
              </a:defRPr>
            </a:pPr>
            <a:r>
              <a:t> Loop until convergence: </a:t>
            </a:r>
            <a:br/>
          </a:p>
          <a:p>
            <a:pPr lvl="3" algn="l" defTabSz="457200">
              <a:lnSpc>
                <a:spcPts val="6600"/>
              </a:lnSpc>
              <a:spcBef>
                <a:spcPts val="1200"/>
              </a:spcBef>
              <a:defRPr b="0" sz="2500">
                <a:latin typeface="Helvetica Neue Light"/>
                <a:ea typeface="Helvetica Neue Light"/>
                <a:cs typeface="Helvetica Neue Light"/>
                <a:sym typeface="Helvetica Neue Light"/>
              </a:defRPr>
            </a:pPr>
            <a:r>
              <a:t>3. Compute gradient </a:t>
            </a:r>
            <a:br/>
          </a:p>
          <a:p>
            <a:pPr lvl="3" algn="l" defTabSz="457200">
              <a:lnSpc>
                <a:spcPts val="6600"/>
              </a:lnSpc>
              <a:spcBef>
                <a:spcPts val="1200"/>
              </a:spcBef>
              <a:defRPr b="0" sz="2500">
                <a:latin typeface="Helvetica Neue Light"/>
                <a:ea typeface="Helvetica Neue Light"/>
                <a:cs typeface="Helvetica Neue Light"/>
                <a:sym typeface="Helvetica Neue Light"/>
              </a:defRPr>
            </a:pPr>
            <a:r>
              <a:t>4. Update Weights</a:t>
            </a:r>
            <a:br/>
          </a:p>
          <a:p>
            <a:pPr algn="l" defTabSz="457200">
              <a:lnSpc>
                <a:spcPts val="6600"/>
              </a:lnSpc>
              <a:spcBef>
                <a:spcPts val="1200"/>
              </a:spcBef>
              <a:defRPr b="0" sz="2500">
                <a:latin typeface="Helvetica Neue Light"/>
                <a:ea typeface="Helvetica Neue Light"/>
                <a:cs typeface="Helvetica Neue Light"/>
                <a:sym typeface="Helvetica Neue Light"/>
              </a:defRPr>
            </a:pPr>
            <a:r>
              <a:t>5. Return weights</a:t>
            </a:r>
          </a:p>
        </p:txBody>
      </p:sp>
      <p:pic>
        <p:nvPicPr>
          <p:cNvPr id="372" name="Image" descr="Image"/>
          <p:cNvPicPr>
            <a:picLocks noChangeAspect="1"/>
          </p:cNvPicPr>
          <p:nvPr/>
        </p:nvPicPr>
        <p:blipFill>
          <a:blip r:embed="rId3">
            <a:extLst/>
          </a:blip>
          <a:stretch>
            <a:fillRect/>
          </a:stretch>
        </p:blipFill>
        <p:spPr>
          <a:xfrm>
            <a:off x="4358256" y="5390803"/>
            <a:ext cx="553623" cy="652483"/>
          </a:xfrm>
          <a:prstGeom prst="rect">
            <a:avLst/>
          </a:prstGeom>
          <a:ln w="12700">
            <a:miter lim="400000"/>
          </a:ln>
        </p:spPr>
      </p:pic>
      <p:pic>
        <p:nvPicPr>
          <p:cNvPr id="373" name="Image" descr="Image"/>
          <p:cNvPicPr>
            <a:picLocks noChangeAspect="1"/>
          </p:cNvPicPr>
          <p:nvPr/>
        </p:nvPicPr>
        <p:blipFill>
          <a:blip r:embed="rId4">
            <a:extLst/>
          </a:blip>
          <a:stretch>
            <a:fillRect/>
          </a:stretch>
        </p:blipFill>
        <p:spPr>
          <a:xfrm>
            <a:off x="4289219" y="6517475"/>
            <a:ext cx="1924872" cy="552356"/>
          </a:xfrm>
          <a:prstGeom prst="rect">
            <a:avLst/>
          </a:prstGeom>
          <a:ln w="12700">
            <a:miter lim="400000"/>
          </a:ln>
        </p:spPr>
      </p:pic>
      <p:pic>
        <p:nvPicPr>
          <p:cNvPr id="374" name="Image" descr="Image"/>
          <p:cNvPicPr>
            <a:picLocks noChangeAspect="1"/>
          </p:cNvPicPr>
          <p:nvPr/>
        </p:nvPicPr>
        <p:blipFill>
          <a:blip r:embed="rId5">
            <a:extLst/>
          </a:blip>
          <a:stretch>
            <a:fillRect/>
          </a:stretch>
        </p:blipFill>
        <p:spPr>
          <a:xfrm>
            <a:off x="5922371" y="3010841"/>
            <a:ext cx="7298946" cy="3504132"/>
          </a:xfrm>
          <a:prstGeom prst="rect">
            <a:avLst/>
          </a:prstGeom>
          <a:ln w="12700">
            <a:miter lim="400000"/>
          </a:ln>
        </p:spPr>
      </p:pic>
      <p:pic>
        <p:nvPicPr>
          <p:cNvPr id="375" name="Image" descr="Image"/>
          <p:cNvPicPr>
            <a:picLocks noChangeAspect="1"/>
          </p:cNvPicPr>
          <p:nvPr/>
        </p:nvPicPr>
        <p:blipFill>
          <a:blip r:embed="rId6">
            <a:extLst/>
          </a:blip>
          <a:stretch>
            <a:fillRect/>
          </a:stretch>
        </p:blipFill>
        <p:spPr>
          <a:xfrm>
            <a:off x="4431952" y="3436590"/>
            <a:ext cx="1313360" cy="337722"/>
          </a:xfrm>
          <a:prstGeom prst="rect">
            <a:avLst/>
          </a:prstGeom>
          <a:ln w="12700">
            <a:miter lim="400000"/>
          </a:ln>
        </p:spPr>
      </p:pic>
      <p:grpSp>
        <p:nvGrpSpPr>
          <p:cNvPr id="378" name="Group">
            <a:hlinkClick r:id="rId7" invalidUrl="" action="" tgtFrame="" tooltip="" history="1" highlightClick="0" endSnd="0"/>
          </p:cNvPr>
          <p:cNvGrpSpPr/>
          <p:nvPr/>
        </p:nvGrpSpPr>
        <p:grpSpPr>
          <a:xfrm>
            <a:off x="7842184" y="7850456"/>
            <a:ext cx="4667085" cy="939082"/>
            <a:chOff x="0" y="0"/>
            <a:chExt cx="4667083" cy="939081"/>
          </a:xfrm>
        </p:grpSpPr>
        <p:sp>
          <p:nvSpPr>
            <p:cNvPr id="376" name="Rectangle"/>
            <p:cNvSpPr/>
            <p:nvPr/>
          </p:nvSpPr>
          <p:spPr>
            <a:xfrm>
              <a:off x="0" y="0"/>
              <a:ext cx="4667084" cy="939082"/>
            </a:xfrm>
            <a:prstGeom prst="rect">
              <a:avLst/>
            </a:prstGeom>
            <a:solidFill>
              <a:srgbClr val="FFEDBE"/>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77" name="Check out this excellent post  about initialization!"/>
            <p:cNvSpPr txBox="1"/>
            <p:nvPr/>
          </p:nvSpPr>
          <p:spPr>
            <a:xfrm>
              <a:off x="175306" y="28915"/>
              <a:ext cx="4426306" cy="8293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342900" indent="-342900" algn="l" defTabSz="457200">
                <a:defRPr u="sng">
                  <a:solidFill>
                    <a:schemeClr val="accent3">
                      <a:hueOff val="914337"/>
                      <a:satOff val="31515"/>
                      <a:lumOff val="-30790"/>
                    </a:schemeClr>
                  </a:solidFill>
                </a:defRPr>
              </a:pPr>
              <a:r>
                <a:t>Check out this excellent post </a:t>
              </a:r>
              <a:br/>
              <a:r>
                <a:t>about initialization!</a:t>
              </a: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pic>
        <p:nvPicPr>
          <p:cNvPr id="382" name="Image" descr="Image"/>
          <p:cNvPicPr>
            <a:picLocks noChangeAspect="1"/>
          </p:cNvPicPr>
          <p:nvPr/>
        </p:nvPicPr>
        <p:blipFill>
          <a:blip r:embed="rId2">
            <a:extLst/>
          </a:blip>
          <a:stretch>
            <a:fillRect/>
          </a:stretch>
        </p:blipFill>
        <p:spPr>
          <a:xfrm>
            <a:off x="10418161" y="6624792"/>
            <a:ext cx="2517831" cy="337722"/>
          </a:xfrm>
          <a:prstGeom prst="rect">
            <a:avLst/>
          </a:prstGeom>
          <a:ln w="12700">
            <a:miter lim="400000"/>
          </a:ln>
        </p:spPr>
      </p:pic>
      <p:sp>
        <p:nvSpPr>
          <p:cNvPr id="383" name="… but training is brutally simple (we assume we never get to the global optima)"/>
          <p:cNvSpPr txBox="1"/>
          <p:nvPr/>
        </p:nvSpPr>
        <p:spPr>
          <a:xfrm>
            <a:off x="202204" y="481389"/>
            <a:ext cx="11563198"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 but training is brutally simple (we assume we never get to the global optima)</a:t>
            </a:r>
          </a:p>
        </p:txBody>
      </p:sp>
      <p:sp>
        <p:nvSpPr>
          <p:cNvPr id="384" name="Gradient Descent"/>
          <p:cNvSpPr txBox="1"/>
          <p:nvPr/>
        </p:nvSpPr>
        <p:spPr>
          <a:xfrm>
            <a:off x="278347" y="1663991"/>
            <a:ext cx="2760028"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600"/>
              </a:lnSpc>
              <a:spcBef>
                <a:spcPts val="1200"/>
              </a:spcBef>
              <a:defRPr sz="2500">
                <a:solidFill>
                  <a:schemeClr val="accent3">
                    <a:hueOff val="914337"/>
                    <a:satOff val="31515"/>
                    <a:lumOff val="-30790"/>
                  </a:schemeClr>
                </a:solidFill>
              </a:defRPr>
            </a:lvl1pPr>
          </a:lstStyle>
          <a:p>
            <a:pPr/>
            <a:r>
              <a:t>Gradient Descent</a:t>
            </a:r>
          </a:p>
        </p:txBody>
      </p:sp>
      <p:sp>
        <p:nvSpPr>
          <p:cNvPr id="385" name="Algorithm…"/>
          <p:cNvSpPr txBox="1"/>
          <p:nvPr/>
        </p:nvSpPr>
        <p:spPr>
          <a:xfrm>
            <a:off x="375858" y="2729809"/>
            <a:ext cx="4095433" cy="53501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r>
              <a:t>Algorithm</a:t>
            </a:r>
          </a:p>
          <a:p>
            <a:pPr marL="228600" indent="-228600" algn="l" defTabSz="457200">
              <a:lnSpc>
                <a:spcPts val="6600"/>
              </a:lnSpc>
              <a:spcBef>
                <a:spcPts val="1200"/>
              </a:spcBef>
              <a:buSzPct val="100000"/>
              <a:buAutoNum type="arabicPeriod" startAt="1"/>
              <a:defRPr b="0" sz="2500">
                <a:latin typeface="Helvetica Neue Light"/>
                <a:ea typeface="Helvetica Neue Light"/>
                <a:cs typeface="Helvetica Neue Light"/>
                <a:sym typeface="Helvetica Neue Light"/>
              </a:defRPr>
            </a:pPr>
            <a:r>
              <a:t> Initialize weights randomly </a:t>
            </a:r>
            <a:br/>
          </a:p>
          <a:p>
            <a:pPr marL="228600" indent="-228600" algn="l" defTabSz="457200">
              <a:lnSpc>
                <a:spcPts val="6600"/>
              </a:lnSpc>
              <a:spcBef>
                <a:spcPts val="1200"/>
              </a:spcBef>
              <a:buSzPct val="100000"/>
              <a:buAutoNum type="arabicPeriod" startAt="1"/>
              <a:defRPr b="0" sz="2500">
                <a:latin typeface="Helvetica Neue Light"/>
                <a:ea typeface="Helvetica Neue Light"/>
                <a:cs typeface="Helvetica Neue Light"/>
                <a:sym typeface="Helvetica Neue Light"/>
              </a:defRPr>
            </a:pPr>
            <a:r>
              <a:t> Loop until convergence: </a:t>
            </a:r>
            <a:br/>
          </a:p>
          <a:p>
            <a:pPr lvl="3" algn="l" defTabSz="457200">
              <a:lnSpc>
                <a:spcPts val="6600"/>
              </a:lnSpc>
              <a:spcBef>
                <a:spcPts val="1200"/>
              </a:spcBef>
              <a:defRPr b="0" sz="2500">
                <a:latin typeface="Helvetica Neue Light"/>
                <a:ea typeface="Helvetica Neue Light"/>
                <a:cs typeface="Helvetica Neue Light"/>
                <a:sym typeface="Helvetica Neue Light"/>
              </a:defRPr>
            </a:pPr>
            <a:r>
              <a:t>3. Compute gradient </a:t>
            </a:r>
            <a:br/>
          </a:p>
          <a:p>
            <a:pPr lvl="3" algn="l" defTabSz="457200">
              <a:lnSpc>
                <a:spcPts val="6600"/>
              </a:lnSpc>
              <a:spcBef>
                <a:spcPts val="1200"/>
              </a:spcBef>
              <a:defRPr b="0" sz="2500">
                <a:latin typeface="Helvetica Neue Light"/>
                <a:ea typeface="Helvetica Neue Light"/>
                <a:cs typeface="Helvetica Neue Light"/>
                <a:sym typeface="Helvetica Neue Light"/>
              </a:defRPr>
            </a:pPr>
            <a:r>
              <a:t>4. Update Weights</a:t>
            </a:r>
            <a:br/>
          </a:p>
          <a:p>
            <a:pPr algn="l" defTabSz="457200">
              <a:lnSpc>
                <a:spcPts val="6600"/>
              </a:lnSpc>
              <a:spcBef>
                <a:spcPts val="1200"/>
              </a:spcBef>
              <a:defRPr b="0" sz="2500">
                <a:latin typeface="Helvetica Neue Light"/>
                <a:ea typeface="Helvetica Neue Light"/>
                <a:cs typeface="Helvetica Neue Light"/>
                <a:sym typeface="Helvetica Neue Light"/>
              </a:defRPr>
            </a:pPr>
            <a:r>
              <a:t>5. Return weights</a:t>
            </a:r>
          </a:p>
        </p:txBody>
      </p:sp>
      <p:sp>
        <p:nvSpPr>
          <p:cNvPr id="386" name="Rectangle"/>
          <p:cNvSpPr/>
          <p:nvPr/>
        </p:nvSpPr>
        <p:spPr>
          <a:xfrm>
            <a:off x="4120276" y="5211567"/>
            <a:ext cx="1029583" cy="1010955"/>
          </a:xfrm>
          <a:prstGeom prst="rect">
            <a:avLst/>
          </a:prstGeom>
          <a:solidFill>
            <a:srgbClr val="FFEDBE"/>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387" name="Image" descr="Image"/>
          <p:cNvPicPr>
            <a:picLocks noChangeAspect="1"/>
          </p:cNvPicPr>
          <p:nvPr/>
        </p:nvPicPr>
        <p:blipFill>
          <a:blip r:embed="rId3">
            <a:extLst/>
          </a:blip>
          <a:stretch>
            <a:fillRect/>
          </a:stretch>
        </p:blipFill>
        <p:spPr>
          <a:xfrm>
            <a:off x="4358256" y="5390803"/>
            <a:ext cx="553623" cy="652483"/>
          </a:xfrm>
          <a:prstGeom prst="rect">
            <a:avLst/>
          </a:prstGeom>
          <a:ln w="12700">
            <a:miter lim="400000"/>
          </a:ln>
        </p:spPr>
      </p:pic>
      <p:pic>
        <p:nvPicPr>
          <p:cNvPr id="388" name="Image" descr="Image"/>
          <p:cNvPicPr>
            <a:picLocks noChangeAspect="1"/>
          </p:cNvPicPr>
          <p:nvPr/>
        </p:nvPicPr>
        <p:blipFill>
          <a:blip r:embed="rId4">
            <a:extLst/>
          </a:blip>
          <a:stretch>
            <a:fillRect/>
          </a:stretch>
        </p:blipFill>
        <p:spPr>
          <a:xfrm>
            <a:off x="4289219" y="6517475"/>
            <a:ext cx="1924872" cy="552356"/>
          </a:xfrm>
          <a:prstGeom prst="rect">
            <a:avLst/>
          </a:prstGeom>
          <a:ln w="12700">
            <a:miter lim="400000"/>
          </a:ln>
        </p:spPr>
      </p:pic>
      <p:pic>
        <p:nvPicPr>
          <p:cNvPr id="389" name="Image" descr="Image"/>
          <p:cNvPicPr>
            <a:picLocks noChangeAspect="1"/>
          </p:cNvPicPr>
          <p:nvPr/>
        </p:nvPicPr>
        <p:blipFill>
          <a:blip r:embed="rId5">
            <a:extLst/>
          </a:blip>
          <a:stretch>
            <a:fillRect/>
          </a:stretch>
        </p:blipFill>
        <p:spPr>
          <a:xfrm>
            <a:off x="5922371" y="3010841"/>
            <a:ext cx="7298946" cy="3504132"/>
          </a:xfrm>
          <a:prstGeom prst="rect">
            <a:avLst/>
          </a:prstGeom>
          <a:ln w="12700">
            <a:miter lim="400000"/>
          </a:ln>
        </p:spPr>
      </p:pic>
      <p:pic>
        <p:nvPicPr>
          <p:cNvPr id="390" name="Image" descr="Image"/>
          <p:cNvPicPr>
            <a:picLocks noChangeAspect="1"/>
          </p:cNvPicPr>
          <p:nvPr/>
        </p:nvPicPr>
        <p:blipFill>
          <a:blip r:embed="rId6">
            <a:extLst/>
          </a:blip>
          <a:stretch>
            <a:fillRect/>
          </a:stretch>
        </p:blipFill>
        <p:spPr>
          <a:xfrm>
            <a:off x="4431952" y="3436590"/>
            <a:ext cx="1313360" cy="33772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6"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Fundaments of Neural Networks"/>
          <p:cNvSpPr txBox="1"/>
          <p:nvPr/>
        </p:nvSpPr>
        <p:spPr>
          <a:xfrm>
            <a:off x="3506787" y="3910775"/>
            <a:ext cx="599122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2C2A56"/>
                </a:solidFill>
              </a:defRPr>
            </a:lvl1pPr>
          </a:lstStyle>
          <a:p>
            <a:pPr/>
            <a:r>
              <a:t>Fundaments of Neural Networks</a:t>
            </a:r>
          </a:p>
        </p:txBody>
      </p:sp>
      <p:sp>
        <p:nvSpPr>
          <p:cNvPr id="127"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pic>
        <p:nvPicPr>
          <p:cNvPr id="128" name="uc3m-logo.pdf" descr="uc3m-logo.pdf"/>
          <p:cNvPicPr>
            <a:picLocks noChangeAspect="1"/>
          </p:cNvPicPr>
          <p:nvPr/>
        </p:nvPicPr>
        <p:blipFill>
          <a:blip r:embed="rId2">
            <a:extLst/>
          </a:blip>
          <a:stretch>
            <a:fillRect/>
          </a:stretch>
        </p:blipFill>
        <p:spPr>
          <a:xfrm>
            <a:off x="11134421" y="8909050"/>
            <a:ext cx="1686229" cy="510216"/>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9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394" name="Computing gradients efficiently: backpropagation"/>
          <p:cNvSpPr txBox="1"/>
          <p:nvPr/>
        </p:nvSpPr>
        <p:spPr>
          <a:xfrm>
            <a:off x="172080" y="481389"/>
            <a:ext cx="7305447"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Computing gradients efficiently: backpropagation</a:t>
            </a:r>
          </a:p>
        </p:txBody>
      </p:sp>
      <p:sp>
        <p:nvSpPr>
          <p:cNvPr id="395" name="A deep NN can contain millions of parameters…"/>
          <p:cNvSpPr txBox="1"/>
          <p:nvPr/>
        </p:nvSpPr>
        <p:spPr>
          <a:xfrm>
            <a:off x="564367" y="1634858"/>
            <a:ext cx="11876066" cy="5251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75046" indent="-375046" algn="l" defTabSz="457200">
              <a:buSzPct val="145000"/>
              <a:buChar char="•"/>
              <a:defRPr b="0">
                <a:latin typeface="Helvetica Neue Light"/>
                <a:ea typeface="Helvetica Neue Light"/>
                <a:cs typeface="Helvetica Neue Light"/>
                <a:sym typeface="Helvetica Neue Light"/>
              </a:defRPr>
            </a:pPr>
            <a:r>
              <a:t>A deep NN can contain millions of parameters</a:t>
            </a:r>
            <a:br/>
            <a:r>
              <a:t> </a:t>
            </a:r>
          </a:p>
          <a:p>
            <a:pPr marL="375046" indent="-375046" algn="l" defTabSz="457200">
              <a:buSzPct val="145000"/>
              <a:buChar char="•"/>
              <a:defRPr b="0">
                <a:latin typeface="Helvetica Neue Light"/>
                <a:ea typeface="Helvetica Neue Light"/>
                <a:cs typeface="Helvetica Neue Light"/>
                <a:sym typeface="Helvetica Neue Light"/>
              </a:defRPr>
            </a:pPr>
            <a:r>
              <a:t>Gradients cannot be computed individually for parameter, there must be some way of </a:t>
            </a:r>
            <a:br/>
            <a:r>
              <a:t>“reusing” computations</a:t>
            </a:r>
            <a:br/>
          </a:p>
          <a:p>
            <a:pPr marL="375046" indent="-375046" algn="l" defTabSz="457200">
              <a:buSzPct val="145000"/>
              <a:buChar char="•"/>
              <a:defRPr b="0">
                <a:latin typeface="Helvetica Neue Light"/>
                <a:ea typeface="Helvetica Neue Light"/>
                <a:cs typeface="Helvetica Neue Light"/>
                <a:sym typeface="Helvetica Neue Light"/>
              </a:defRPr>
            </a:pPr>
            <a:r>
              <a:rPr b="1">
                <a:solidFill>
                  <a:schemeClr val="accent3">
                    <a:hueOff val="914337"/>
                    <a:satOff val="31515"/>
                    <a:lumOff val="-30790"/>
                  </a:schemeClr>
                </a:solidFill>
                <a:latin typeface="Helvetica Neue"/>
                <a:ea typeface="Helvetica Neue"/>
                <a:cs typeface="Helvetica Neue"/>
                <a:sym typeface="Helvetica Neue"/>
              </a:rPr>
              <a:t>Backpropagation</a:t>
            </a:r>
            <a:r>
              <a:t> is the key to understand why NNs have such a particular structure: </a:t>
            </a:r>
            <a:br/>
          </a:p>
          <a:p>
            <a:pPr lvl="1" marL="819546" indent="-375046" algn="l" defTabSz="457200">
              <a:buSzPct val="145000"/>
              <a:buChar char="‣"/>
              <a:defRPr b="0">
                <a:latin typeface="Helvetica Neue Light"/>
                <a:ea typeface="Helvetica Neue Light"/>
                <a:cs typeface="Helvetica Neue Light"/>
                <a:sym typeface="Helvetica Neue Light"/>
              </a:defRPr>
            </a:pPr>
            <a:r>
              <a:t>A multi-variate linear operator (efficiently implemented in HW)</a:t>
            </a:r>
          </a:p>
          <a:p>
            <a:pPr lvl="1" marL="819546" indent="-375046" algn="l" defTabSz="457200">
              <a:buSzPct val="145000"/>
              <a:buChar char="‣"/>
              <a:defRPr b="0">
                <a:latin typeface="Helvetica Neue Light"/>
                <a:ea typeface="Helvetica Neue Light"/>
                <a:cs typeface="Helvetica Neue Light"/>
                <a:sym typeface="Helvetica Neue Light"/>
              </a:defRPr>
            </a:pPr>
            <a:r>
              <a:t>Followed by element-wise non-linear functions</a:t>
            </a:r>
            <a:br/>
          </a:p>
          <a:p>
            <a:pPr marL="375046" indent="-375046" algn="l" defTabSz="457200">
              <a:buSzPct val="145000"/>
              <a:buChar char="•"/>
              <a:defRPr b="0">
                <a:latin typeface="Helvetica Neue Light"/>
                <a:ea typeface="Helvetica Neue Light"/>
                <a:cs typeface="Helvetica Neue Light"/>
                <a:sym typeface="Helvetica Neue Light"/>
              </a:defRPr>
            </a:pPr>
            <a:r>
              <a:t>Thanks to this structure, with </a:t>
            </a:r>
            <a:r>
              <a:rPr b="1">
                <a:solidFill>
                  <a:schemeClr val="accent3">
                    <a:hueOff val="914337"/>
                    <a:satOff val="31515"/>
                    <a:lumOff val="-30790"/>
                  </a:schemeClr>
                </a:solidFill>
                <a:latin typeface="Helvetica Neue"/>
                <a:ea typeface="Helvetica Neue"/>
                <a:cs typeface="Helvetica Neue"/>
                <a:sym typeface="Helvetica Neue"/>
              </a:rPr>
              <a:t>Backpropagation </a:t>
            </a:r>
            <a:r>
              <a:t>we evaluate gradients from the top </a:t>
            </a:r>
            <a:br/>
            <a:r>
              <a:t>(output) of the network to the bottom (input) by reusing computations.</a:t>
            </a:r>
          </a:p>
          <a:p>
            <a:pPr marL="342900" indent="-342900" algn="l" defTabSz="457200">
              <a:defRPr b="0">
                <a:latin typeface="Helvetica Neue Light"/>
                <a:ea typeface="Helvetica Neue Light"/>
                <a:cs typeface="Helvetica Neue Light"/>
                <a:sym typeface="Helvetica Neue Light"/>
              </a:defRPr>
            </a:pPr>
          </a:p>
          <a:p>
            <a:pPr marL="375046" indent="-375046" algn="l" defTabSz="457200">
              <a:buSzPct val="145000"/>
              <a:buChar char="•"/>
              <a:defRPr b="0">
                <a:latin typeface="Helvetica Neue Light"/>
                <a:ea typeface="Helvetica Neue Light"/>
                <a:cs typeface="Helvetica Neue Light"/>
                <a:sym typeface="Helvetica Neue Light"/>
              </a:defRPr>
            </a:pPr>
            <a:r>
              <a:t>Cost of computing gradients ~ cost of evaluating the NN output for a given input</a:t>
            </a:r>
          </a:p>
        </p:txBody>
      </p:sp>
      <p:pic>
        <p:nvPicPr>
          <p:cNvPr id="396" name="Image" descr="Image"/>
          <p:cNvPicPr>
            <a:picLocks noChangeAspect="1"/>
          </p:cNvPicPr>
          <p:nvPr/>
        </p:nvPicPr>
        <p:blipFill>
          <a:blip r:embed="rId2">
            <a:extLst/>
          </a:blip>
          <a:stretch>
            <a:fillRect/>
          </a:stretch>
        </p:blipFill>
        <p:spPr>
          <a:xfrm>
            <a:off x="8255000" y="7106090"/>
            <a:ext cx="4225026" cy="237657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9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400" name="Example for a 2 layer NN with linear outputs (regression)"/>
          <p:cNvSpPr txBox="1"/>
          <p:nvPr/>
        </p:nvSpPr>
        <p:spPr>
          <a:xfrm>
            <a:off x="180708" y="429624"/>
            <a:ext cx="828598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Example for a 2 layer NN with linear outputs (regression)</a:t>
            </a:r>
          </a:p>
        </p:txBody>
      </p:sp>
      <p:sp>
        <p:nvSpPr>
          <p:cNvPr id="401" name="Rectangle"/>
          <p:cNvSpPr/>
          <p:nvPr/>
        </p:nvSpPr>
        <p:spPr>
          <a:xfrm>
            <a:off x="215548" y="4203948"/>
            <a:ext cx="4842821" cy="443719"/>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402" name="g^(2)_(z)_=_z.pdf" descr="g^(2)_(z)_=_z.pdf"/>
          <p:cNvPicPr>
            <a:picLocks noChangeAspect="1"/>
          </p:cNvPicPr>
          <p:nvPr/>
        </p:nvPicPr>
        <p:blipFill>
          <a:blip r:embed="rId3">
            <a:extLst/>
          </a:blip>
          <a:stretch>
            <a:fillRect/>
          </a:stretch>
        </p:blipFill>
        <p:spPr>
          <a:xfrm>
            <a:off x="1661129" y="1527164"/>
            <a:ext cx="1391972" cy="354172"/>
          </a:xfrm>
          <a:prstGeom prst="rect">
            <a:avLst/>
          </a:prstGeom>
          <a:ln w="12700">
            <a:miter lim="400000"/>
          </a:ln>
        </p:spPr>
      </p:pic>
      <p:pic>
        <p:nvPicPr>
          <p:cNvPr id="403" name="Image" descr="Image"/>
          <p:cNvPicPr>
            <a:picLocks noChangeAspect="1"/>
          </p:cNvPicPr>
          <p:nvPr/>
        </p:nvPicPr>
        <p:blipFill>
          <a:blip r:embed="rId4">
            <a:extLst/>
          </a:blip>
          <a:stretch>
            <a:fillRect/>
          </a:stretch>
        </p:blipFill>
        <p:spPr>
          <a:xfrm>
            <a:off x="6409630" y="1443483"/>
            <a:ext cx="4292601" cy="673101"/>
          </a:xfrm>
          <a:prstGeom prst="rect">
            <a:avLst/>
          </a:prstGeom>
          <a:ln w="12700">
            <a:miter lim="400000"/>
          </a:ln>
        </p:spPr>
      </p:pic>
      <p:grpSp>
        <p:nvGrpSpPr>
          <p:cNvPr id="432" name="Group"/>
          <p:cNvGrpSpPr/>
          <p:nvPr/>
        </p:nvGrpSpPr>
        <p:grpSpPr>
          <a:xfrm>
            <a:off x="800585" y="3234211"/>
            <a:ext cx="3875947" cy="1710094"/>
            <a:chOff x="0" y="0"/>
            <a:chExt cx="3875945" cy="1710092"/>
          </a:xfrm>
        </p:grpSpPr>
        <p:sp>
          <p:nvSpPr>
            <p:cNvPr id="404" name="Circle"/>
            <p:cNvSpPr/>
            <p:nvPr/>
          </p:nvSpPr>
          <p:spPr>
            <a:xfrm>
              <a:off x="1986863" y="791317"/>
              <a:ext cx="441489" cy="441489"/>
            </a:xfrm>
            <a:prstGeom prst="ellipse">
              <a:avLst/>
            </a:prstGeom>
            <a:solidFill>
              <a:srgbClr val="D9BAFA"/>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05" name="Circle"/>
            <p:cNvSpPr/>
            <p:nvPr/>
          </p:nvSpPr>
          <p:spPr>
            <a:xfrm>
              <a:off x="1986863" y="149464"/>
              <a:ext cx="441489" cy="441488"/>
            </a:xfrm>
            <a:prstGeom prst="ellipse">
              <a:avLst/>
            </a:prstGeom>
            <a:solidFill>
              <a:srgbClr val="D9BAFA"/>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06" name="z_1^(2).pdf" descr="z_1^(2).pdf"/>
            <p:cNvPicPr>
              <a:picLocks noChangeAspect="1"/>
            </p:cNvPicPr>
            <p:nvPr/>
          </p:nvPicPr>
          <p:blipFill>
            <a:blip r:embed="rId5">
              <a:extLst/>
            </a:blip>
            <a:stretch>
              <a:fillRect/>
            </a:stretch>
          </p:blipFill>
          <p:spPr>
            <a:xfrm>
              <a:off x="2058197" y="233730"/>
              <a:ext cx="276922" cy="253846"/>
            </a:xfrm>
            <a:prstGeom prst="rect">
              <a:avLst/>
            </a:prstGeom>
            <a:ln w="12700" cap="flat">
              <a:noFill/>
              <a:miter lim="400000"/>
            </a:ln>
            <a:effectLst/>
          </p:spPr>
        </p:pic>
        <p:pic>
          <p:nvPicPr>
            <p:cNvPr id="407" name="z_2^(2).pdf" descr="z_2^(2).pdf"/>
            <p:cNvPicPr>
              <a:picLocks noChangeAspect="1"/>
            </p:cNvPicPr>
            <p:nvPr/>
          </p:nvPicPr>
          <p:blipFill>
            <a:blip r:embed="rId6">
              <a:extLst/>
            </a:blip>
            <a:stretch>
              <a:fillRect/>
            </a:stretch>
          </p:blipFill>
          <p:spPr>
            <a:xfrm>
              <a:off x="2050505" y="874983"/>
              <a:ext cx="276922" cy="253845"/>
            </a:xfrm>
            <a:prstGeom prst="rect">
              <a:avLst/>
            </a:prstGeom>
            <a:ln w="12700" cap="flat">
              <a:noFill/>
              <a:miter lim="400000"/>
            </a:ln>
            <a:effectLst/>
          </p:spPr>
        </p:pic>
        <p:sp>
          <p:nvSpPr>
            <p:cNvPr id="408" name="Line"/>
            <p:cNvSpPr/>
            <p:nvPr/>
          </p:nvSpPr>
          <p:spPr>
            <a:xfrm>
              <a:off x="2425322" y="365233"/>
              <a:ext cx="781879" cy="1"/>
            </a:xfrm>
            <a:prstGeom prst="line">
              <a:avLst/>
            </a:prstGeom>
            <a:noFill/>
            <a:ln w="381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09" name="Line"/>
            <p:cNvSpPr/>
            <p:nvPr/>
          </p:nvSpPr>
          <p:spPr>
            <a:xfrm>
              <a:off x="2425322" y="1024212"/>
              <a:ext cx="781879" cy="1"/>
            </a:xfrm>
            <a:prstGeom prst="line">
              <a:avLst/>
            </a:prstGeom>
            <a:noFill/>
            <a:ln w="381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10" name="Line"/>
            <p:cNvSpPr/>
            <p:nvPr/>
          </p:nvSpPr>
          <p:spPr>
            <a:xfrm flipH="1">
              <a:off x="1436935" y="126922"/>
              <a:ext cx="1" cy="1184603"/>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11" name="g^(1)_(_cdot).pdf" descr="g^(1)_(_cdot).pdf"/>
            <p:cNvPicPr>
              <a:picLocks noChangeAspect="1"/>
            </p:cNvPicPr>
            <p:nvPr/>
          </p:nvPicPr>
          <p:blipFill>
            <a:blip r:embed="rId7">
              <a:extLst/>
            </a:blip>
            <a:stretch>
              <a:fillRect/>
            </a:stretch>
          </p:blipFill>
          <p:spPr>
            <a:xfrm>
              <a:off x="1195402" y="1414026"/>
              <a:ext cx="592305" cy="276923"/>
            </a:xfrm>
            <a:prstGeom prst="rect">
              <a:avLst/>
            </a:prstGeom>
            <a:ln w="12700" cap="flat">
              <a:noFill/>
              <a:miter lim="400000"/>
            </a:ln>
            <a:effectLst/>
          </p:spPr>
        </p:pic>
        <p:pic>
          <p:nvPicPr>
            <p:cNvPr id="412" name="g^(2)_(_cdot).pdf" descr="g^(2)_(_cdot).pdf"/>
            <p:cNvPicPr>
              <a:picLocks noChangeAspect="1"/>
            </p:cNvPicPr>
            <p:nvPr/>
          </p:nvPicPr>
          <p:blipFill>
            <a:blip r:embed="rId8">
              <a:extLst/>
            </a:blip>
            <a:stretch>
              <a:fillRect/>
            </a:stretch>
          </p:blipFill>
          <p:spPr>
            <a:xfrm>
              <a:off x="2377464" y="1433171"/>
              <a:ext cx="592305" cy="276922"/>
            </a:xfrm>
            <a:prstGeom prst="rect">
              <a:avLst/>
            </a:prstGeom>
            <a:ln w="12700" cap="flat">
              <a:noFill/>
              <a:miter lim="400000"/>
            </a:ln>
            <a:effectLst/>
          </p:spPr>
        </p:pic>
        <p:pic>
          <p:nvPicPr>
            <p:cNvPr id="413" name="hat_y_2_=_g^(2)_.pdf" descr="hat_y_2_=_g^(2)_.pdf"/>
            <p:cNvPicPr>
              <a:picLocks noChangeAspect="1"/>
            </p:cNvPicPr>
            <p:nvPr/>
          </p:nvPicPr>
          <p:blipFill>
            <a:blip r:embed="rId9">
              <a:extLst/>
            </a:blip>
            <a:stretch>
              <a:fillRect/>
            </a:stretch>
          </p:blipFill>
          <p:spPr>
            <a:xfrm>
              <a:off x="2706721" y="682885"/>
              <a:ext cx="1169225" cy="253846"/>
            </a:xfrm>
            <a:prstGeom prst="rect">
              <a:avLst/>
            </a:prstGeom>
            <a:ln w="12700" cap="flat">
              <a:noFill/>
              <a:miter lim="400000"/>
            </a:ln>
            <a:effectLst/>
          </p:spPr>
        </p:pic>
        <p:pic>
          <p:nvPicPr>
            <p:cNvPr id="414" name="hat_y_1_=_g^(2)_.pdf" descr="hat_y_1_=_g^(2)_.pdf"/>
            <p:cNvPicPr>
              <a:picLocks noChangeAspect="1"/>
            </p:cNvPicPr>
            <p:nvPr/>
          </p:nvPicPr>
          <p:blipFill>
            <a:blip r:embed="rId10">
              <a:extLst/>
            </a:blip>
            <a:stretch>
              <a:fillRect/>
            </a:stretch>
          </p:blipFill>
          <p:spPr>
            <a:xfrm>
              <a:off x="2706721" y="0"/>
              <a:ext cx="1169225" cy="253845"/>
            </a:xfrm>
            <a:prstGeom prst="rect">
              <a:avLst/>
            </a:prstGeom>
            <a:ln w="12700" cap="flat">
              <a:noFill/>
              <a:miter lim="400000"/>
            </a:ln>
            <a:effectLst/>
          </p:spPr>
        </p:pic>
        <p:sp>
          <p:nvSpPr>
            <p:cNvPr id="415" name="Line"/>
            <p:cNvSpPr/>
            <p:nvPr/>
          </p:nvSpPr>
          <p:spPr>
            <a:xfrm>
              <a:off x="1395873" y="346732"/>
              <a:ext cx="592305" cy="1"/>
            </a:xfrm>
            <a:prstGeom prst="line">
              <a:avLst/>
            </a:prstGeom>
            <a:noFill/>
            <a:ln w="381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16" name="Line"/>
            <p:cNvSpPr/>
            <p:nvPr/>
          </p:nvSpPr>
          <p:spPr>
            <a:xfrm>
              <a:off x="1395873" y="1005711"/>
              <a:ext cx="592305" cy="1"/>
            </a:xfrm>
            <a:prstGeom prst="line">
              <a:avLst/>
            </a:prstGeom>
            <a:noFill/>
            <a:ln w="381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17" name="Line"/>
            <p:cNvSpPr/>
            <p:nvPr/>
          </p:nvSpPr>
          <p:spPr>
            <a:xfrm flipV="1">
              <a:off x="1395873" y="423071"/>
              <a:ext cx="578835" cy="578835"/>
            </a:xfrm>
            <a:prstGeom prst="line">
              <a:avLst/>
            </a:prstGeom>
            <a:noFill/>
            <a:ln w="381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18" name="Line"/>
            <p:cNvSpPr/>
            <p:nvPr/>
          </p:nvSpPr>
          <p:spPr>
            <a:xfrm>
              <a:off x="1413310" y="351480"/>
              <a:ext cx="570901" cy="570900"/>
            </a:xfrm>
            <a:prstGeom prst="line">
              <a:avLst/>
            </a:prstGeom>
            <a:noFill/>
            <a:ln w="381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19" name="Line"/>
            <p:cNvSpPr/>
            <p:nvPr/>
          </p:nvSpPr>
          <p:spPr>
            <a:xfrm>
              <a:off x="424323" y="346732"/>
              <a:ext cx="592305" cy="1"/>
            </a:xfrm>
            <a:prstGeom prst="line">
              <a:avLst/>
            </a:prstGeom>
            <a:noFill/>
            <a:ln w="381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20" name="Line"/>
            <p:cNvSpPr/>
            <p:nvPr/>
          </p:nvSpPr>
          <p:spPr>
            <a:xfrm>
              <a:off x="424323" y="1005711"/>
              <a:ext cx="592305" cy="1"/>
            </a:xfrm>
            <a:prstGeom prst="line">
              <a:avLst/>
            </a:prstGeom>
            <a:noFill/>
            <a:ln w="381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21" name="Line"/>
            <p:cNvSpPr/>
            <p:nvPr/>
          </p:nvSpPr>
          <p:spPr>
            <a:xfrm flipV="1">
              <a:off x="424323" y="423071"/>
              <a:ext cx="578835" cy="578835"/>
            </a:xfrm>
            <a:prstGeom prst="line">
              <a:avLst/>
            </a:prstGeom>
            <a:noFill/>
            <a:ln w="381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22" name="Line"/>
            <p:cNvSpPr/>
            <p:nvPr/>
          </p:nvSpPr>
          <p:spPr>
            <a:xfrm>
              <a:off x="441760" y="351480"/>
              <a:ext cx="570901" cy="570900"/>
            </a:xfrm>
            <a:prstGeom prst="line">
              <a:avLst/>
            </a:prstGeom>
            <a:noFill/>
            <a:ln w="38100" cap="flat">
              <a:solidFill>
                <a:srgbClr val="4D88D5"/>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23" name="Circle"/>
            <p:cNvSpPr/>
            <p:nvPr/>
          </p:nvSpPr>
          <p:spPr>
            <a:xfrm>
              <a:off x="970457" y="137313"/>
              <a:ext cx="441488" cy="441488"/>
            </a:xfrm>
            <a:prstGeom prst="ellipse">
              <a:avLst/>
            </a:prstGeom>
            <a:solidFill>
              <a:schemeClr val="accent5">
                <a:hueOff val="-152896"/>
                <a:lumOff val="12368"/>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24" name="Circle"/>
            <p:cNvSpPr/>
            <p:nvPr/>
          </p:nvSpPr>
          <p:spPr>
            <a:xfrm>
              <a:off x="970457" y="791317"/>
              <a:ext cx="441488" cy="441489"/>
            </a:xfrm>
            <a:prstGeom prst="ellipse">
              <a:avLst/>
            </a:prstGeom>
            <a:solidFill>
              <a:schemeClr val="accent5">
                <a:hueOff val="-152896"/>
                <a:lumOff val="12368"/>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25" name="Circle"/>
            <p:cNvSpPr/>
            <p:nvPr/>
          </p:nvSpPr>
          <p:spPr>
            <a:xfrm>
              <a:off x="0" y="125988"/>
              <a:ext cx="441488" cy="441488"/>
            </a:xfrm>
            <a:prstGeom prst="ellipse">
              <a:avLst/>
            </a:prstGeom>
            <a:solidFill>
              <a:srgbClr val="8FCEF9"/>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26" name="Circle"/>
            <p:cNvSpPr/>
            <p:nvPr/>
          </p:nvSpPr>
          <p:spPr>
            <a:xfrm>
              <a:off x="0" y="803469"/>
              <a:ext cx="441488" cy="441488"/>
            </a:xfrm>
            <a:prstGeom prst="ellipse">
              <a:avLst/>
            </a:prstGeom>
            <a:solidFill>
              <a:srgbClr val="8FCEF9"/>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27" name="z_1^(1).pdf" descr="z_1^(1).pdf"/>
            <p:cNvPicPr>
              <a:picLocks noChangeAspect="1"/>
            </p:cNvPicPr>
            <p:nvPr/>
          </p:nvPicPr>
          <p:blipFill>
            <a:blip r:embed="rId11">
              <a:extLst/>
            </a:blip>
            <a:stretch>
              <a:fillRect/>
            </a:stretch>
          </p:blipFill>
          <p:spPr>
            <a:xfrm>
              <a:off x="1063014" y="217885"/>
              <a:ext cx="276923" cy="253846"/>
            </a:xfrm>
            <a:prstGeom prst="rect">
              <a:avLst/>
            </a:prstGeom>
            <a:ln w="12700" cap="flat">
              <a:noFill/>
              <a:miter lim="400000"/>
            </a:ln>
            <a:effectLst/>
          </p:spPr>
        </p:pic>
        <p:pic>
          <p:nvPicPr>
            <p:cNvPr id="428" name="z_2^(1).pdf" descr="z_2^(1).pdf"/>
            <p:cNvPicPr>
              <a:picLocks noChangeAspect="1"/>
            </p:cNvPicPr>
            <p:nvPr/>
          </p:nvPicPr>
          <p:blipFill>
            <a:blip r:embed="rId12">
              <a:extLst/>
            </a:blip>
            <a:stretch>
              <a:fillRect/>
            </a:stretch>
          </p:blipFill>
          <p:spPr>
            <a:xfrm>
              <a:off x="1052740" y="874983"/>
              <a:ext cx="276922" cy="253845"/>
            </a:xfrm>
            <a:prstGeom prst="rect">
              <a:avLst/>
            </a:prstGeom>
            <a:ln w="12700" cap="flat">
              <a:noFill/>
              <a:miter lim="400000"/>
            </a:ln>
            <a:effectLst/>
          </p:spPr>
        </p:pic>
        <p:sp>
          <p:nvSpPr>
            <p:cNvPr id="429" name="Line"/>
            <p:cNvSpPr/>
            <p:nvPr/>
          </p:nvSpPr>
          <p:spPr>
            <a:xfrm flipH="1">
              <a:off x="2520920" y="141678"/>
              <a:ext cx="1" cy="118460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30" name="Image" descr="Image"/>
            <p:cNvPicPr>
              <a:picLocks noChangeAspect="1"/>
            </p:cNvPicPr>
            <p:nvPr/>
          </p:nvPicPr>
          <p:blipFill>
            <a:blip r:embed="rId13">
              <a:extLst/>
            </a:blip>
            <a:stretch>
              <a:fillRect/>
            </a:stretch>
          </p:blipFill>
          <p:spPr>
            <a:xfrm>
              <a:off x="131843" y="283232"/>
              <a:ext cx="177801" cy="127001"/>
            </a:xfrm>
            <a:prstGeom prst="rect">
              <a:avLst/>
            </a:prstGeom>
            <a:ln w="12700" cap="flat">
              <a:noFill/>
              <a:miter lim="400000"/>
            </a:ln>
            <a:effectLst/>
          </p:spPr>
        </p:pic>
        <p:pic>
          <p:nvPicPr>
            <p:cNvPr id="431" name="Image" descr="Image"/>
            <p:cNvPicPr>
              <a:picLocks noChangeAspect="1"/>
            </p:cNvPicPr>
            <p:nvPr/>
          </p:nvPicPr>
          <p:blipFill>
            <a:blip r:embed="rId14">
              <a:extLst/>
            </a:blip>
            <a:stretch>
              <a:fillRect/>
            </a:stretch>
          </p:blipFill>
          <p:spPr>
            <a:xfrm>
              <a:off x="131843" y="961888"/>
              <a:ext cx="177801" cy="127001"/>
            </a:xfrm>
            <a:prstGeom prst="rect">
              <a:avLst/>
            </a:prstGeom>
            <a:ln w="12700" cap="flat">
              <a:noFill/>
              <a:miter lim="400000"/>
            </a:ln>
            <a:effectLst/>
          </p:spPr>
        </p:pic>
      </p:grpSp>
      <p:pic>
        <p:nvPicPr>
          <p:cNvPr id="433" name="Image" descr="Image"/>
          <p:cNvPicPr>
            <a:picLocks noChangeAspect="1"/>
          </p:cNvPicPr>
          <p:nvPr/>
        </p:nvPicPr>
        <p:blipFill>
          <a:blip r:embed="rId15">
            <a:extLst/>
          </a:blip>
          <a:stretch>
            <a:fillRect/>
          </a:stretch>
        </p:blipFill>
        <p:spPr>
          <a:xfrm>
            <a:off x="6697315" y="3465985"/>
            <a:ext cx="3797301" cy="762001"/>
          </a:xfrm>
          <a:prstGeom prst="rect">
            <a:avLst/>
          </a:prstGeom>
          <a:ln w="12700">
            <a:miter lim="400000"/>
          </a:ln>
        </p:spPr>
      </p:pic>
      <p:pic>
        <p:nvPicPr>
          <p:cNvPr id="434" name="Image" descr="Image"/>
          <p:cNvPicPr>
            <a:picLocks noChangeAspect="1"/>
          </p:cNvPicPr>
          <p:nvPr/>
        </p:nvPicPr>
        <p:blipFill>
          <a:blip r:embed="rId16">
            <a:extLst/>
          </a:blip>
          <a:stretch>
            <a:fillRect/>
          </a:stretch>
        </p:blipFill>
        <p:spPr>
          <a:xfrm>
            <a:off x="6722715" y="4679807"/>
            <a:ext cx="3797301" cy="762001"/>
          </a:xfrm>
          <a:prstGeom prst="rect">
            <a:avLst/>
          </a:prstGeom>
          <a:ln w="12700">
            <a:miter lim="400000"/>
          </a:ln>
        </p:spPr>
      </p:pic>
      <p:pic>
        <p:nvPicPr>
          <p:cNvPr id="435" name="Image" descr="Image"/>
          <p:cNvPicPr>
            <a:picLocks noChangeAspect="1"/>
          </p:cNvPicPr>
          <p:nvPr/>
        </p:nvPicPr>
        <p:blipFill>
          <a:blip r:embed="rId17">
            <a:extLst/>
          </a:blip>
          <a:stretch>
            <a:fillRect/>
          </a:stretch>
        </p:blipFill>
        <p:spPr>
          <a:xfrm>
            <a:off x="1003300" y="6622408"/>
            <a:ext cx="11912600" cy="762001"/>
          </a:xfrm>
          <a:prstGeom prst="rect">
            <a:avLst/>
          </a:prstGeom>
          <a:ln w="12700">
            <a:miter lim="400000"/>
          </a:ln>
        </p:spPr>
      </p:pic>
      <p:pic>
        <p:nvPicPr>
          <p:cNvPr id="436" name="Image" descr="Image"/>
          <p:cNvPicPr>
            <a:picLocks noChangeAspect="1"/>
          </p:cNvPicPr>
          <p:nvPr/>
        </p:nvPicPr>
        <p:blipFill>
          <a:blip r:embed="rId18">
            <a:extLst/>
          </a:blip>
          <a:stretch>
            <a:fillRect/>
          </a:stretch>
        </p:blipFill>
        <p:spPr>
          <a:xfrm>
            <a:off x="6645440" y="2610206"/>
            <a:ext cx="4368801" cy="381001"/>
          </a:xfrm>
          <a:prstGeom prst="rect">
            <a:avLst/>
          </a:prstGeom>
          <a:ln w="12700">
            <a:miter lim="400000"/>
          </a:ln>
        </p:spPr>
      </p:pic>
      <p:pic>
        <p:nvPicPr>
          <p:cNvPr id="437" name="latex-image-1.pdf" descr="latex-image-1.pdf"/>
          <p:cNvPicPr>
            <a:picLocks noChangeAspect="1"/>
          </p:cNvPicPr>
          <p:nvPr/>
        </p:nvPicPr>
        <p:blipFill>
          <a:blip r:embed="rId19">
            <a:extLst/>
          </a:blip>
          <a:stretch>
            <a:fillRect/>
          </a:stretch>
        </p:blipFill>
        <p:spPr>
          <a:xfrm>
            <a:off x="3665717" y="1534500"/>
            <a:ext cx="2131297" cy="339500"/>
          </a:xfrm>
          <a:prstGeom prst="rect">
            <a:avLst/>
          </a:prstGeom>
          <a:ln w="12700">
            <a:miter lim="400000"/>
          </a:ln>
        </p:spPr>
      </p:pic>
      <p:sp>
        <p:nvSpPr>
          <p:cNvPr id="438" name="Text"/>
          <p:cNvSpPr txBox="1"/>
          <p:nvPr/>
        </p:nvSpPr>
        <p:spPr>
          <a:xfrm>
            <a:off x="6215359" y="2570177"/>
            <a:ext cx="57408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75046" indent="-375046" algn="l" defTabSz="457200">
              <a:buSzPct val="145000"/>
              <a:buChar char="•"/>
              <a:defRPr b="0">
                <a:latin typeface="Helvetica Neue Light"/>
                <a:ea typeface="Helvetica Neue Light"/>
                <a:cs typeface="Helvetica Neue Light"/>
                <a:sym typeface="Helvetica Neue Light"/>
              </a:defRPr>
            </a:lvl1pPr>
          </a:lstStyle>
          <a:p>
            <a:pPr/>
            <a:r>
              <a:t> </a:t>
            </a:r>
          </a:p>
        </p:txBody>
      </p:sp>
      <p:sp>
        <p:nvSpPr>
          <p:cNvPr id="439" name="Text"/>
          <p:cNvSpPr txBox="1"/>
          <p:nvPr/>
        </p:nvSpPr>
        <p:spPr>
          <a:xfrm>
            <a:off x="6215359" y="3616456"/>
            <a:ext cx="57408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75046" indent="-375046" algn="l" defTabSz="457200">
              <a:buSzPct val="145000"/>
              <a:buChar char="•"/>
              <a:defRPr b="0">
                <a:latin typeface="Helvetica Neue Light"/>
                <a:ea typeface="Helvetica Neue Light"/>
                <a:cs typeface="Helvetica Neue Light"/>
                <a:sym typeface="Helvetica Neue Light"/>
              </a:defRPr>
            </a:lvl1pPr>
          </a:lstStyle>
          <a:p>
            <a:pPr/>
            <a:r>
              <a:t> </a:t>
            </a:r>
          </a:p>
        </p:txBody>
      </p:sp>
      <p:sp>
        <p:nvSpPr>
          <p:cNvPr id="440" name="Text"/>
          <p:cNvSpPr txBox="1"/>
          <p:nvPr/>
        </p:nvSpPr>
        <p:spPr>
          <a:xfrm>
            <a:off x="6215359" y="4830278"/>
            <a:ext cx="57408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75046" indent="-375046" algn="l" defTabSz="457200">
              <a:buSzPct val="145000"/>
              <a:buChar char="•"/>
              <a:defRPr b="0">
                <a:latin typeface="Helvetica Neue Light"/>
                <a:ea typeface="Helvetica Neue Light"/>
                <a:cs typeface="Helvetica Neue Light"/>
                <a:sym typeface="Helvetica Neue Light"/>
              </a:defRPr>
            </a:lvl1pPr>
          </a:lstStyle>
          <a:p>
            <a:pPr/>
            <a:r>
              <a:t> </a:t>
            </a:r>
          </a:p>
        </p:txBody>
      </p:sp>
      <p:sp>
        <p:nvSpPr>
          <p:cNvPr id="441" name="Text"/>
          <p:cNvSpPr txBox="1"/>
          <p:nvPr/>
        </p:nvSpPr>
        <p:spPr>
          <a:xfrm>
            <a:off x="381826" y="6772878"/>
            <a:ext cx="57408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75046" indent="-375046" algn="l" defTabSz="457200">
              <a:buSzPct val="145000"/>
              <a:buChar char="•"/>
              <a:defRPr b="0">
                <a:latin typeface="Helvetica Neue Light"/>
                <a:ea typeface="Helvetica Neue Light"/>
                <a:cs typeface="Helvetica Neue Light"/>
                <a:sym typeface="Helvetica Neue Light"/>
              </a:defRPr>
            </a:lvl1pPr>
          </a:lstStyle>
          <a:p>
            <a:pPr/>
            <a:r>
              <a:t> </a:t>
            </a:r>
          </a:p>
        </p:txBody>
      </p:sp>
      <p:sp>
        <p:nvSpPr>
          <p:cNvPr id="442" name="Text"/>
          <p:cNvSpPr txBox="1"/>
          <p:nvPr/>
        </p:nvSpPr>
        <p:spPr>
          <a:xfrm>
            <a:off x="381826" y="1473720"/>
            <a:ext cx="57408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75046" indent="-375046" algn="l" defTabSz="457200">
              <a:buSzPct val="145000"/>
              <a:buChar char="•"/>
              <a:defRPr b="0">
                <a:latin typeface="Helvetica Neue Light"/>
                <a:ea typeface="Helvetica Neue Light"/>
                <a:cs typeface="Helvetica Neue Light"/>
                <a:sym typeface="Helvetica Neue Light"/>
              </a:defRPr>
            </a:lvl1pPr>
          </a:lstStyle>
          <a:p>
            <a:pPr/>
            <a:r>
              <a:t> </a:t>
            </a:r>
          </a:p>
        </p:txBody>
      </p:sp>
      <p:grpSp>
        <p:nvGrpSpPr>
          <p:cNvPr id="445" name="delta_j^(m-1)_=g.pdf"/>
          <p:cNvGrpSpPr/>
          <p:nvPr/>
        </p:nvGrpSpPr>
        <p:grpSpPr>
          <a:xfrm>
            <a:off x="8388879" y="7796182"/>
            <a:ext cx="4305301" cy="952501"/>
            <a:chOff x="0" y="0"/>
            <a:chExt cx="4305300" cy="952500"/>
          </a:xfrm>
        </p:grpSpPr>
        <p:pic>
          <p:nvPicPr>
            <p:cNvPr id="444" name="delta_j^(m-1)_=g.pdf" descr="delta_j^(m-1)_=g.pdf"/>
            <p:cNvPicPr>
              <a:picLocks noChangeAspect="1"/>
            </p:cNvPicPr>
            <p:nvPr/>
          </p:nvPicPr>
          <p:blipFill>
            <a:blip r:embed="rId20">
              <a:extLst/>
            </a:blip>
            <a:stretch>
              <a:fillRect/>
            </a:stretch>
          </p:blipFill>
          <p:spPr>
            <a:xfrm>
              <a:off x="19050" y="19050"/>
              <a:ext cx="4267200" cy="914400"/>
            </a:xfrm>
            <a:prstGeom prst="rect">
              <a:avLst/>
            </a:prstGeom>
            <a:ln>
              <a:noFill/>
            </a:ln>
            <a:effectLst/>
          </p:spPr>
        </p:pic>
        <p:pic>
          <p:nvPicPr>
            <p:cNvPr id="443" name="delta_j^(m-1)_=g.pdf" descr="delta_j^(m-1)_=g.pdf"/>
            <p:cNvPicPr>
              <a:picLocks noChangeAspect="0"/>
            </p:cNvPicPr>
            <p:nvPr/>
          </p:nvPicPr>
          <p:blipFill>
            <a:blip r:embed="rId21">
              <a:extLst/>
            </a:blip>
            <a:stretch>
              <a:fillRect/>
            </a:stretch>
          </p:blipFill>
          <p:spPr>
            <a:xfrm>
              <a:off x="0" y="0"/>
              <a:ext cx="4305300" cy="952500"/>
            </a:xfrm>
            <a:prstGeom prst="rect">
              <a:avLst/>
            </a:prstGeom>
            <a:effectLst/>
          </p:spPr>
        </p:pic>
      </p:grpSp>
      <p:sp>
        <p:nvSpPr>
          <p:cNvPr id="446" name="Backpropagation…"/>
          <p:cNvSpPr txBox="1"/>
          <p:nvPr/>
        </p:nvSpPr>
        <p:spPr>
          <a:xfrm>
            <a:off x="5666113" y="7925571"/>
            <a:ext cx="2451508"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a:solidFill>
                  <a:schemeClr val="accent5">
                    <a:lumOff val="-29866"/>
                  </a:schemeClr>
                </a:solidFill>
              </a:defRPr>
            </a:pPr>
            <a:r>
              <a:t>Backpropagation</a:t>
            </a:r>
          </a:p>
          <a:p>
            <a:pPr>
              <a:defRPr b="0">
                <a:solidFill>
                  <a:schemeClr val="accent5">
                    <a:lumOff val="-29866"/>
                  </a:schemeClr>
                </a:solidFill>
              </a:defRPr>
            </a:pPr>
            <a:r>
              <a:t>general formula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5"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5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452" name="Stochastic Backpropagation"/>
          <p:cNvSpPr txBox="1"/>
          <p:nvPr/>
        </p:nvSpPr>
        <p:spPr>
          <a:xfrm>
            <a:off x="151803" y="429624"/>
            <a:ext cx="433060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Stochastic Backpropagation </a:t>
            </a:r>
          </a:p>
        </p:txBody>
      </p:sp>
      <p:sp>
        <p:nvSpPr>
          <p:cNvPr id="453" name="Assume an M-layer MLP"/>
          <p:cNvSpPr txBox="1"/>
          <p:nvPr/>
        </p:nvSpPr>
        <p:spPr>
          <a:xfrm>
            <a:off x="200203" y="1595342"/>
            <a:ext cx="341498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42900" algn="l" defTabSz="457200">
              <a:defRPr b="0">
                <a:latin typeface="Helvetica Neue Light"/>
                <a:ea typeface="Helvetica Neue Light"/>
                <a:cs typeface="Helvetica Neue Light"/>
                <a:sym typeface="Helvetica Neue Light"/>
              </a:defRPr>
            </a:lvl1pPr>
          </a:lstStyle>
          <a:p>
            <a:pPr/>
            <a:r>
              <a:t>Assume an M-layer MLP </a:t>
            </a:r>
          </a:p>
        </p:txBody>
      </p:sp>
      <p:pic>
        <p:nvPicPr>
          <p:cNvPr id="454" name="Image" descr="Image"/>
          <p:cNvPicPr>
            <a:picLocks noChangeAspect="1"/>
          </p:cNvPicPr>
          <p:nvPr/>
        </p:nvPicPr>
        <p:blipFill>
          <a:blip r:embed="rId2">
            <a:extLst/>
          </a:blip>
          <a:stretch>
            <a:fillRect/>
          </a:stretch>
        </p:blipFill>
        <p:spPr>
          <a:xfrm>
            <a:off x="655612" y="2810982"/>
            <a:ext cx="419101" cy="254001"/>
          </a:xfrm>
          <a:prstGeom prst="rect">
            <a:avLst/>
          </a:prstGeom>
          <a:ln w="12700">
            <a:miter lim="400000"/>
          </a:ln>
        </p:spPr>
      </p:pic>
      <p:pic>
        <p:nvPicPr>
          <p:cNvPr id="455" name="Image" descr="Image"/>
          <p:cNvPicPr>
            <a:picLocks noChangeAspect="1"/>
          </p:cNvPicPr>
          <p:nvPr/>
        </p:nvPicPr>
        <p:blipFill>
          <a:blip r:embed="rId3">
            <a:extLst/>
          </a:blip>
          <a:stretch>
            <a:fillRect/>
          </a:stretch>
        </p:blipFill>
        <p:spPr>
          <a:xfrm>
            <a:off x="262999" y="2868132"/>
            <a:ext cx="190501" cy="139701"/>
          </a:xfrm>
          <a:prstGeom prst="rect">
            <a:avLst/>
          </a:prstGeom>
          <a:ln w="12700">
            <a:miter lim="400000"/>
          </a:ln>
        </p:spPr>
      </p:pic>
      <p:pic>
        <p:nvPicPr>
          <p:cNvPr id="456" name="Image" descr="Image"/>
          <p:cNvPicPr>
            <a:picLocks noChangeAspect="1"/>
          </p:cNvPicPr>
          <p:nvPr/>
        </p:nvPicPr>
        <p:blipFill>
          <a:blip r:embed="rId2">
            <a:extLst/>
          </a:blip>
          <a:stretch>
            <a:fillRect/>
          </a:stretch>
        </p:blipFill>
        <p:spPr>
          <a:xfrm>
            <a:off x="3193438" y="2810982"/>
            <a:ext cx="419101" cy="254001"/>
          </a:xfrm>
          <a:prstGeom prst="rect">
            <a:avLst/>
          </a:prstGeom>
          <a:ln w="12700">
            <a:miter lim="400000"/>
          </a:ln>
        </p:spPr>
      </p:pic>
      <p:pic>
        <p:nvPicPr>
          <p:cNvPr id="457" name="Image" descr="Image"/>
          <p:cNvPicPr>
            <a:picLocks noChangeAspect="1"/>
          </p:cNvPicPr>
          <p:nvPr/>
        </p:nvPicPr>
        <p:blipFill>
          <a:blip r:embed="rId2">
            <a:extLst/>
          </a:blip>
          <a:stretch>
            <a:fillRect/>
          </a:stretch>
        </p:blipFill>
        <p:spPr>
          <a:xfrm>
            <a:off x="5515363" y="2810982"/>
            <a:ext cx="419101" cy="254001"/>
          </a:xfrm>
          <a:prstGeom prst="rect">
            <a:avLst/>
          </a:prstGeom>
          <a:ln w="12700">
            <a:miter lim="400000"/>
          </a:ln>
        </p:spPr>
      </p:pic>
      <p:pic>
        <p:nvPicPr>
          <p:cNvPr id="458" name="Image" descr="Image"/>
          <p:cNvPicPr>
            <a:picLocks noChangeAspect="1"/>
          </p:cNvPicPr>
          <p:nvPr/>
        </p:nvPicPr>
        <p:blipFill>
          <a:blip r:embed="rId2">
            <a:extLst/>
          </a:blip>
          <a:stretch>
            <a:fillRect/>
          </a:stretch>
        </p:blipFill>
        <p:spPr>
          <a:xfrm>
            <a:off x="8177943" y="2810982"/>
            <a:ext cx="419101" cy="254001"/>
          </a:xfrm>
          <a:prstGeom prst="rect">
            <a:avLst/>
          </a:prstGeom>
          <a:ln w="12700">
            <a:miter lim="400000"/>
          </a:ln>
        </p:spPr>
      </p:pic>
      <p:pic>
        <p:nvPicPr>
          <p:cNvPr id="459" name="Image" descr="Image"/>
          <p:cNvPicPr>
            <a:picLocks noChangeAspect="1"/>
          </p:cNvPicPr>
          <p:nvPr/>
        </p:nvPicPr>
        <p:blipFill>
          <a:blip r:embed="rId4">
            <a:extLst/>
          </a:blip>
          <a:stretch>
            <a:fillRect/>
          </a:stretch>
        </p:blipFill>
        <p:spPr>
          <a:xfrm>
            <a:off x="8799155" y="2912582"/>
            <a:ext cx="317501" cy="50801"/>
          </a:xfrm>
          <a:prstGeom prst="rect">
            <a:avLst/>
          </a:prstGeom>
          <a:ln w="12700">
            <a:miter lim="400000"/>
          </a:ln>
        </p:spPr>
      </p:pic>
      <p:pic>
        <p:nvPicPr>
          <p:cNvPr id="460" name="Image" descr="Image"/>
          <p:cNvPicPr>
            <a:picLocks noChangeAspect="1"/>
          </p:cNvPicPr>
          <p:nvPr/>
        </p:nvPicPr>
        <p:blipFill>
          <a:blip r:embed="rId2">
            <a:extLst/>
          </a:blip>
          <a:stretch>
            <a:fillRect/>
          </a:stretch>
        </p:blipFill>
        <p:spPr>
          <a:xfrm>
            <a:off x="9318769" y="2810982"/>
            <a:ext cx="419101" cy="254001"/>
          </a:xfrm>
          <a:prstGeom prst="rect">
            <a:avLst/>
          </a:prstGeom>
          <a:ln w="12700">
            <a:miter lim="400000"/>
          </a:ln>
        </p:spPr>
      </p:pic>
      <p:pic>
        <p:nvPicPr>
          <p:cNvPr id="461" name="Image" descr="Image"/>
          <p:cNvPicPr>
            <a:picLocks noChangeAspect="1"/>
          </p:cNvPicPr>
          <p:nvPr/>
        </p:nvPicPr>
        <p:blipFill>
          <a:blip r:embed="rId5">
            <a:extLst/>
          </a:blip>
          <a:stretch>
            <a:fillRect/>
          </a:stretch>
        </p:blipFill>
        <p:spPr>
          <a:xfrm>
            <a:off x="3687650" y="2691210"/>
            <a:ext cx="1752601" cy="381001"/>
          </a:xfrm>
          <a:prstGeom prst="rect">
            <a:avLst/>
          </a:prstGeom>
          <a:ln w="12700">
            <a:miter lim="400000"/>
          </a:ln>
        </p:spPr>
      </p:pic>
      <p:pic>
        <p:nvPicPr>
          <p:cNvPr id="462" name="Image" descr="Image"/>
          <p:cNvPicPr>
            <a:picLocks noChangeAspect="1"/>
          </p:cNvPicPr>
          <p:nvPr/>
        </p:nvPicPr>
        <p:blipFill>
          <a:blip r:embed="rId6">
            <a:extLst/>
          </a:blip>
          <a:stretch>
            <a:fillRect/>
          </a:stretch>
        </p:blipFill>
        <p:spPr>
          <a:xfrm>
            <a:off x="6020030" y="2735660"/>
            <a:ext cx="2044701" cy="355601"/>
          </a:xfrm>
          <a:prstGeom prst="rect">
            <a:avLst/>
          </a:prstGeom>
          <a:ln w="12700">
            <a:miter lim="400000"/>
          </a:ln>
        </p:spPr>
      </p:pic>
      <p:pic>
        <p:nvPicPr>
          <p:cNvPr id="463" name="Image" descr="Image"/>
          <p:cNvPicPr>
            <a:picLocks noChangeAspect="1"/>
          </p:cNvPicPr>
          <p:nvPr/>
        </p:nvPicPr>
        <p:blipFill>
          <a:blip r:embed="rId7">
            <a:extLst/>
          </a:blip>
          <a:stretch>
            <a:fillRect/>
          </a:stretch>
        </p:blipFill>
        <p:spPr>
          <a:xfrm>
            <a:off x="1257775" y="2735660"/>
            <a:ext cx="1752601" cy="292101"/>
          </a:xfrm>
          <a:prstGeom prst="rect">
            <a:avLst/>
          </a:prstGeom>
          <a:ln w="12700">
            <a:miter lim="400000"/>
          </a:ln>
        </p:spPr>
      </p:pic>
      <p:pic>
        <p:nvPicPr>
          <p:cNvPr id="464" name="hat_mathbf_y_=g(.pdf" descr="hat_mathbf_y_=g(.pdf"/>
          <p:cNvPicPr>
            <a:picLocks noChangeAspect="1"/>
          </p:cNvPicPr>
          <p:nvPr/>
        </p:nvPicPr>
        <p:blipFill>
          <a:blip r:embed="rId8">
            <a:extLst/>
          </a:blip>
          <a:stretch>
            <a:fillRect/>
          </a:stretch>
        </p:blipFill>
        <p:spPr>
          <a:xfrm>
            <a:off x="9851081" y="2716610"/>
            <a:ext cx="1574801" cy="381001"/>
          </a:xfrm>
          <a:prstGeom prst="rect">
            <a:avLst/>
          </a:prstGeom>
          <a:ln w="12700">
            <a:miter lim="400000"/>
          </a:ln>
        </p:spPr>
      </p:pic>
      <p:pic>
        <p:nvPicPr>
          <p:cNvPr id="465" name="frac_partial_J(_.pdf" descr="frac_partial_J(_.pdf"/>
          <p:cNvPicPr>
            <a:picLocks noChangeAspect="1"/>
          </p:cNvPicPr>
          <p:nvPr/>
        </p:nvPicPr>
        <p:blipFill>
          <a:blip r:embed="rId9">
            <a:extLst/>
          </a:blip>
          <a:stretch>
            <a:fillRect/>
          </a:stretch>
        </p:blipFill>
        <p:spPr>
          <a:xfrm>
            <a:off x="7738689" y="3676650"/>
            <a:ext cx="2794001" cy="952500"/>
          </a:xfrm>
          <a:prstGeom prst="rect">
            <a:avLst/>
          </a:prstGeom>
          <a:ln w="12700">
            <a:miter lim="400000"/>
          </a:ln>
        </p:spPr>
      </p:pic>
      <p:pic>
        <p:nvPicPr>
          <p:cNvPr id="466" name="Line Line" descr="Line Line"/>
          <p:cNvPicPr>
            <a:picLocks noChangeAspect="0"/>
          </p:cNvPicPr>
          <p:nvPr/>
        </p:nvPicPr>
        <p:blipFill>
          <a:blip r:embed="rId10">
            <a:extLst/>
          </a:blip>
          <a:stretch>
            <a:fillRect/>
          </a:stretch>
        </p:blipFill>
        <p:spPr>
          <a:xfrm>
            <a:off x="6114677" y="4056035"/>
            <a:ext cx="1124475" cy="193730"/>
          </a:xfrm>
          <a:prstGeom prst="rect">
            <a:avLst/>
          </a:prstGeom>
        </p:spPr>
      </p:pic>
      <p:grpSp>
        <p:nvGrpSpPr>
          <p:cNvPr id="471" name="Group"/>
          <p:cNvGrpSpPr/>
          <p:nvPr/>
        </p:nvGrpSpPr>
        <p:grpSpPr>
          <a:xfrm>
            <a:off x="7424510" y="3413752"/>
            <a:ext cx="4376624" cy="2020114"/>
            <a:chOff x="0" y="-19050"/>
            <a:chExt cx="4376623" cy="2020113"/>
          </a:xfrm>
        </p:grpSpPr>
        <p:pic>
          <p:nvPicPr>
            <p:cNvPr id="468" name="Rounded Rectangle Rounded rectangle" descr="Rounded Rectangle Rounded rectangle"/>
            <p:cNvPicPr>
              <a:picLocks noChangeAspect="0"/>
            </p:cNvPicPr>
            <p:nvPr/>
          </p:nvPicPr>
          <p:blipFill>
            <a:blip r:embed="rId11">
              <a:extLst/>
            </a:blip>
            <a:stretch>
              <a:fillRect/>
            </a:stretch>
          </p:blipFill>
          <p:spPr>
            <a:xfrm>
              <a:off x="1650339" y="-19050"/>
              <a:ext cx="644675" cy="1478297"/>
            </a:xfrm>
            <a:prstGeom prst="rect">
              <a:avLst/>
            </a:prstGeom>
            <a:effectLst/>
          </p:spPr>
        </p:pic>
        <p:sp>
          <p:nvSpPr>
            <p:cNvPr id="470" name="Very costly for massive datasets!"/>
            <p:cNvSpPr txBox="1"/>
            <p:nvPr/>
          </p:nvSpPr>
          <p:spPr>
            <a:xfrm>
              <a:off x="0" y="1540005"/>
              <a:ext cx="4376624" cy="461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b="0">
                  <a:latin typeface="Helvetica Neue Light"/>
                  <a:ea typeface="Helvetica Neue Light"/>
                  <a:cs typeface="Helvetica Neue Light"/>
                  <a:sym typeface="Helvetica Neue Light"/>
                </a:defRPr>
              </a:lvl1pPr>
            </a:lstStyle>
            <a:p>
              <a:pPr/>
              <a:r>
                <a:t>Very costly for massive datasets!</a:t>
              </a:r>
            </a:p>
          </p:txBody>
        </p:sp>
      </p:grpSp>
      <p:grpSp>
        <p:nvGrpSpPr>
          <p:cNvPr id="478" name="Group"/>
          <p:cNvGrpSpPr/>
          <p:nvPr/>
        </p:nvGrpSpPr>
        <p:grpSpPr>
          <a:xfrm>
            <a:off x="2058472" y="6073722"/>
            <a:ext cx="8643644" cy="2383757"/>
            <a:chOff x="0" y="0"/>
            <a:chExt cx="8643642" cy="2383755"/>
          </a:xfrm>
        </p:grpSpPr>
        <p:sp>
          <p:nvSpPr>
            <p:cNvPr id="472" name="Rectangle"/>
            <p:cNvSpPr/>
            <p:nvPr/>
          </p:nvSpPr>
          <p:spPr>
            <a:xfrm>
              <a:off x="0" y="0"/>
              <a:ext cx="8643643" cy="2383756"/>
            </a:xfrm>
            <a:prstGeom prst="rect">
              <a:avLst/>
            </a:prstGeom>
            <a:solidFill>
              <a:srgbClr val="FFEDBE"/>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73" name="Stochastic Gradient Descent (SGD)"/>
            <p:cNvSpPr txBox="1"/>
            <p:nvPr/>
          </p:nvSpPr>
          <p:spPr>
            <a:xfrm>
              <a:off x="80114" y="144509"/>
              <a:ext cx="5205680" cy="461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a:solidFill>
                    <a:schemeClr val="accent1">
                      <a:hueOff val="114395"/>
                      <a:lumOff val="-24975"/>
                    </a:schemeClr>
                  </a:solidFill>
                </a:defRPr>
              </a:lvl1pPr>
            </a:lstStyle>
            <a:p>
              <a:pPr/>
              <a:r>
                <a:t>Stochastic Gradient Descent (SGD)</a:t>
              </a:r>
            </a:p>
          </p:txBody>
        </p:sp>
        <p:sp>
          <p:nvSpPr>
            <p:cNvPr id="474" name="Select at random a mini batch      of data at every SGD iteration"/>
            <p:cNvSpPr txBox="1"/>
            <p:nvPr/>
          </p:nvSpPr>
          <p:spPr>
            <a:xfrm>
              <a:off x="111771" y="736351"/>
              <a:ext cx="8420101" cy="461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b="0">
                  <a:latin typeface="Helvetica Neue Light"/>
                  <a:ea typeface="Helvetica Neue Light"/>
                  <a:cs typeface="Helvetica Neue Light"/>
                  <a:sym typeface="Helvetica Neue Light"/>
                </a:defRPr>
              </a:lvl1pPr>
            </a:lstStyle>
            <a:p>
              <a:pPr/>
              <a:r>
                <a:t>Select at random a mini batch      of data at every SGD iteration</a:t>
              </a:r>
            </a:p>
          </p:txBody>
        </p:sp>
        <p:pic>
          <p:nvPicPr>
            <p:cNvPr id="475" name="mathcal_B.pdf" descr="mathcal_B.pdf"/>
            <p:cNvPicPr>
              <a:picLocks noChangeAspect="1"/>
            </p:cNvPicPr>
            <p:nvPr/>
          </p:nvPicPr>
          <p:blipFill>
            <a:blip r:embed="rId12">
              <a:extLst/>
            </a:blip>
            <a:stretch>
              <a:fillRect/>
            </a:stretch>
          </p:blipFill>
          <p:spPr>
            <a:xfrm>
              <a:off x="4247491" y="837640"/>
              <a:ext cx="203201" cy="241301"/>
            </a:xfrm>
            <a:prstGeom prst="rect">
              <a:avLst/>
            </a:prstGeom>
            <a:ln w="12700" cap="flat">
              <a:noFill/>
              <a:miter lim="400000"/>
            </a:ln>
            <a:effectLst/>
          </p:spPr>
        </p:pic>
        <p:pic>
          <p:nvPicPr>
            <p:cNvPr id="476" name="frac_partial_J(_.pdf" descr="frac_partial_J(_.pdf"/>
            <p:cNvPicPr>
              <a:picLocks noChangeAspect="1"/>
            </p:cNvPicPr>
            <p:nvPr/>
          </p:nvPicPr>
          <p:blipFill>
            <a:blip r:embed="rId13">
              <a:extLst/>
            </a:blip>
            <a:stretch>
              <a:fillRect/>
            </a:stretch>
          </p:blipFill>
          <p:spPr>
            <a:xfrm>
              <a:off x="1515121" y="1328193"/>
              <a:ext cx="2819401" cy="863601"/>
            </a:xfrm>
            <a:prstGeom prst="rect">
              <a:avLst/>
            </a:prstGeom>
            <a:ln w="12700" cap="flat">
              <a:noFill/>
              <a:miter lim="400000"/>
            </a:ln>
            <a:effectLst/>
          </p:spPr>
        </p:pic>
        <p:sp>
          <p:nvSpPr>
            <p:cNvPr id="477" name="Parallelizable! Very efficient in GPUs"/>
            <p:cNvSpPr txBox="1"/>
            <p:nvPr/>
          </p:nvSpPr>
          <p:spPr>
            <a:xfrm>
              <a:off x="5007714" y="1345314"/>
              <a:ext cx="3585973" cy="8293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342900" indent="-342900" defTabSz="457200">
                <a:defRPr>
                  <a:solidFill>
                    <a:schemeClr val="accent3">
                      <a:hueOff val="914337"/>
                      <a:satOff val="31515"/>
                      <a:lumOff val="-30790"/>
                    </a:schemeClr>
                  </a:solidFill>
                </a:defRPr>
              </a:pPr>
              <a:r>
                <a:t>Parallelizable!</a:t>
              </a:r>
              <a:br/>
              <a:r>
                <a:t>Very efficient in GPUs</a:t>
              </a:r>
            </a:p>
          </p:txBody>
        </p:sp>
      </p:grpSp>
      <p:pic>
        <p:nvPicPr>
          <p:cNvPr id="479" name="J(_mathbf_W_)_=_.pdf" descr="J(_mathbf_W_)_=_.pdf"/>
          <p:cNvPicPr>
            <a:picLocks noChangeAspect="1"/>
          </p:cNvPicPr>
          <p:nvPr/>
        </p:nvPicPr>
        <p:blipFill>
          <a:blip r:embed="rId14">
            <a:extLst/>
          </a:blip>
          <a:stretch>
            <a:fillRect/>
          </a:stretch>
        </p:blipFill>
        <p:spPr>
          <a:xfrm>
            <a:off x="145256" y="3636961"/>
            <a:ext cx="5669019" cy="96631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1" grpId="3"/>
      <p:bldP build="whole" bldLvl="1" animBg="1" rev="0" advAuto="0" spid="466" grpId="1"/>
      <p:bldP build="whole" bldLvl="1" animBg="1" rev="0" advAuto="0" spid="478" grpId="4"/>
      <p:bldP build="whole" bldLvl="1" animBg="1" rev="0" advAuto="0" spid="465"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8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pic>
        <p:nvPicPr>
          <p:cNvPr id="483" name="Image" descr="Image"/>
          <p:cNvPicPr>
            <a:picLocks noChangeAspect="1"/>
          </p:cNvPicPr>
          <p:nvPr/>
        </p:nvPicPr>
        <p:blipFill>
          <a:blip r:embed="rId2">
            <a:extLst/>
          </a:blip>
          <a:stretch>
            <a:fillRect/>
          </a:stretch>
        </p:blipFill>
        <p:spPr>
          <a:xfrm>
            <a:off x="10367361" y="7691592"/>
            <a:ext cx="2517831" cy="337722"/>
          </a:xfrm>
          <a:prstGeom prst="rect">
            <a:avLst/>
          </a:prstGeom>
          <a:ln w="12700">
            <a:miter lim="400000"/>
          </a:ln>
        </p:spPr>
      </p:pic>
      <p:sp>
        <p:nvSpPr>
          <p:cNvPr id="484" name="Gradient Descent"/>
          <p:cNvSpPr txBox="1"/>
          <p:nvPr/>
        </p:nvSpPr>
        <p:spPr>
          <a:xfrm>
            <a:off x="278347" y="1663991"/>
            <a:ext cx="2760028"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600"/>
              </a:lnSpc>
              <a:spcBef>
                <a:spcPts val="1200"/>
              </a:spcBef>
              <a:defRPr sz="2500">
                <a:solidFill>
                  <a:schemeClr val="accent3">
                    <a:hueOff val="914337"/>
                    <a:satOff val="31515"/>
                    <a:lumOff val="-30790"/>
                  </a:schemeClr>
                </a:solidFill>
              </a:defRPr>
            </a:lvl1pPr>
          </a:lstStyle>
          <a:p>
            <a:pPr/>
            <a:r>
              <a:t>Gradient Descent</a:t>
            </a:r>
          </a:p>
        </p:txBody>
      </p:sp>
      <p:sp>
        <p:nvSpPr>
          <p:cNvPr id="485" name="Algorithm…"/>
          <p:cNvSpPr txBox="1"/>
          <p:nvPr/>
        </p:nvSpPr>
        <p:spPr>
          <a:xfrm>
            <a:off x="375858" y="2729809"/>
            <a:ext cx="4664076" cy="53501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r>
              <a:t>Algorithm</a:t>
            </a:r>
          </a:p>
          <a:p>
            <a:pPr marL="228600" indent="-228600" algn="l" defTabSz="457200">
              <a:lnSpc>
                <a:spcPts val="6600"/>
              </a:lnSpc>
              <a:spcBef>
                <a:spcPts val="1200"/>
              </a:spcBef>
              <a:buSzPct val="100000"/>
              <a:buAutoNum type="arabicPeriod" startAt="1"/>
              <a:defRPr b="0" sz="2500">
                <a:latin typeface="Helvetica Neue Light"/>
                <a:ea typeface="Helvetica Neue Light"/>
                <a:cs typeface="Helvetica Neue Light"/>
                <a:sym typeface="Helvetica Neue Light"/>
              </a:defRPr>
            </a:pPr>
            <a:r>
              <a:t> Initialize weights randomly </a:t>
            </a:r>
            <a:br/>
          </a:p>
          <a:p>
            <a:pPr marL="228600" indent="-228600" algn="l" defTabSz="457200">
              <a:lnSpc>
                <a:spcPts val="6600"/>
              </a:lnSpc>
              <a:spcBef>
                <a:spcPts val="1200"/>
              </a:spcBef>
              <a:buSzPct val="100000"/>
              <a:buAutoNum type="arabicPeriod" startAt="1"/>
              <a:defRPr b="0" sz="2500">
                <a:latin typeface="Helvetica Neue Light"/>
                <a:ea typeface="Helvetica Neue Light"/>
                <a:cs typeface="Helvetica Neue Light"/>
                <a:sym typeface="Helvetica Neue Light"/>
              </a:defRPr>
            </a:pPr>
            <a:r>
              <a:t> Loop until convergence: </a:t>
            </a:r>
            <a:br/>
          </a:p>
          <a:p>
            <a:pPr lvl="3" algn="l" defTabSz="457200">
              <a:lnSpc>
                <a:spcPts val="6600"/>
              </a:lnSpc>
              <a:spcBef>
                <a:spcPts val="1200"/>
              </a:spcBef>
              <a:defRPr b="0" sz="2500">
                <a:latin typeface="Helvetica Neue Light"/>
                <a:ea typeface="Helvetica Neue Light"/>
                <a:cs typeface="Helvetica Neue Light"/>
                <a:sym typeface="Helvetica Neue Light"/>
              </a:defRPr>
            </a:pPr>
            <a:r>
              <a:t>3. Compute (noisy) gradient </a:t>
            </a:r>
            <a:br/>
          </a:p>
          <a:p>
            <a:pPr lvl="3" algn="l" defTabSz="457200">
              <a:lnSpc>
                <a:spcPts val="6600"/>
              </a:lnSpc>
              <a:spcBef>
                <a:spcPts val="1200"/>
              </a:spcBef>
              <a:defRPr b="0" sz="2500">
                <a:latin typeface="Helvetica Neue Light"/>
                <a:ea typeface="Helvetica Neue Light"/>
                <a:cs typeface="Helvetica Neue Light"/>
                <a:sym typeface="Helvetica Neue Light"/>
              </a:defRPr>
            </a:pPr>
            <a:r>
              <a:t>4. Update Weights</a:t>
            </a:r>
            <a:br/>
          </a:p>
          <a:p>
            <a:pPr algn="l" defTabSz="457200">
              <a:lnSpc>
                <a:spcPts val="6600"/>
              </a:lnSpc>
              <a:spcBef>
                <a:spcPts val="1200"/>
              </a:spcBef>
              <a:defRPr b="0" sz="2500">
                <a:latin typeface="Helvetica Neue Light"/>
                <a:ea typeface="Helvetica Neue Light"/>
                <a:cs typeface="Helvetica Neue Light"/>
                <a:sym typeface="Helvetica Neue Light"/>
              </a:defRPr>
            </a:pPr>
            <a:r>
              <a:t>5. Return weights</a:t>
            </a:r>
          </a:p>
        </p:txBody>
      </p:sp>
      <p:pic>
        <p:nvPicPr>
          <p:cNvPr id="486" name="Image" descr="Image"/>
          <p:cNvPicPr>
            <a:picLocks noChangeAspect="1"/>
          </p:cNvPicPr>
          <p:nvPr/>
        </p:nvPicPr>
        <p:blipFill>
          <a:blip r:embed="rId3">
            <a:extLst/>
          </a:blip>
          <a:stretch>
            <a:fillRect/>
          </a:stretch>
        </p:blipFill>
        <p:spPr>
          <a:xfrm>
            <a:off x="4557471" y="3416920"/>
            <a:ext cx="1594794" cy="337722"/>
          </a:xfrm>
          <a:prstGeom prst="rect">
            <a:avLst/>
          </a:prstGeom>
          <a:ln w="12700">
            <a:miter lim="400000"/>
          </a:ln>
        </p:spPr>
      </p:pic>
      <p:sp>
        <p:nvSpPr>
          <p:cNvPr id="487" name="Rectangle"/>
          <p:cNvSpPr/>
          <p:nvPr/>
        </p:nvSpPr>
        <p:spPr>
          <a:xfrm>
            <a:off x="5402976" y="6556957"/>
            <a:ext cx="482114" cy="473392"/>
          </a:xfrm>
          <a:prstGeom prst="rect">
            <a:avLst/>
          </a:prstGeom>
          <a:solidFill>
            <a:srgbClr val="FFEDBE"/>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488" name="Image" descr="Image"/>
          <p:cNvPicPr>
            <a:picLocks noChangeAspect="1"/>
          </p:cNvPicPr>
          <p:nvPr/>
        </p:nvPicPr>
        <p:blipFill>
          <a:blip r:embed="rId4">
            <a:extLst/>
          </a:blip>
          <a:stretch>
            <a:fillRect/>
          </a:stretch>
        </p:blipFill>
        <p:spPr>
          <a:xfrm>
            <a:off x="5247256" y="5390803"/>
            <a:ext cx="553623" cy="652483"/>
          </a:xfrm>
          <a:prstGeom prst="rect">
            <a:avLst/>
          </a:prstGeom>
          <a:ln w="12700">
            <a:miter lim="400000"/>
          </a:ln>
        </p:spPr>
      </p:pic>
      <p:pic>
        <p:nvPicPr>
          <p:cNvPr id="489" name="Image" descr="Image"/>
          <p:cNvPicPr>
            <a:picLocks noChangeAspect="1"/>
          </p:cNvPicPr>
          <p:nvPr/>
        </p:nvPicPr>
        <p:blipFill>
          <a:blip r:embed="rId5">
            <a:extLst/>
          </a:blip>
          <a:stretch>
            <a:fillRect/>
          </a:stretch>
        </p:blipFill>
        <p:spPr>
          <a:xfrm>
            <a:off x="4289219" y="6517475"/>
            <a:ext cx="1924872" cy="552356"/>
          </a:xfrm>
          <a:prstGeom prst="rect">
            <a:avLst/>
          </a:prstGeom>
          <a:ln w="12700">
            <a:miter lim="400000"/>
          </a:ln>
        </p:spPr>
      </p:pic>
      <p:pic>
        <p:nvPicPr>
          <p:cNvPr id="490" name="Image" descr="Image"/>
          <p:cNvPicPr>
            <a:picLocks noChangeAspect="1"/>
          </p:cNvPicPr>
          <p:nvPr/>
        </p:nvPicPr>
        <p:blipFill>
          <a:blip r:embed="rId6">
            <a:extLst/>
          </a:blip>
          <a:stretch>
            <a:fillRect/>
          </a:stretch>
        </p:blipFill>
        <p:spPr>
          <a:xfrm>
            <a:off x="6036671" y="2509355"/>
            <a:ext cx="7298946" cy="3504132"/>
          </a:xfrm>
          <a:prstGeom prst="rect">
            <a:avLst/>
          </a:prstGeom>
          <a:ln w="12700">
            <a:miter lim="400000"/>
          </a:ln>
        </p:spPr>
      </p:pic>
      <p:grpSp>
        <p:nvGrpSpPr>
          <p:cNvPr id="494" name="Group"/>
          <p:cNvGrpSpPr/>
          <p:nvPr/>
        </p:nvGrpSpPr>
        <p:grpSpPr>
          <a:xfrm>
            <a:off x="7324774" y="1900686"/>
            <a:ext cx="2326174" cy="6475038"/>
            <a:chOff x="0" y="236695"/>
            <a:chExt cx="2326172" cy="6475036"/>
          </a:xfrm>
        </p:grpSpPr>
        <p:sp>
          <p:nvSpPr>
            <p:cNvPr id="491" name="Adaptive Learning Rates"/>
            <p:cNvSpPr/>
            <p:nvPr/>
          </p:nvSpPr>
          <p:spPr>
            <a:xfrm>
              <a:off x="1056172" y="23669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lnSpc>
                  <a:spcPts val="6600"/>
                </a:lnSpc>
                <a:spcBef>
                  <a:spcPts val="1200"/>
                </a:spcBef>
                <a:defRPr sz="2500">
                  <a:solidFill>
                    <a:schemeClr val="accent1">
                      <a:hueOff val="114395"/>
                      <a:lumOff val="-24975"/>
                    </a:schemeClr>
                  </a:solidFill>
                </a:defRPr>
              </a:lvl1pPr>
            </a:lstStyle>
            <a:p>
              <a:pPr/>
              <a:r>
                <a:t>Adaptive Learning Rates </a:t>
              </a:r>
            </a:p>
          </p:txBody>
        </p:sp>
        <p:sp>
          <p:nvSpPr>
            <p:cNvPr id="492" name="Step Size can be made larger or smaller…"/>
            <p:cNvSpPr/>
            <p:nvPr/>
          </p:nvSpPr>
          <p:spPr>
            <a:xfrm>
              <a:off x="22395" y="282651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r>
                <a:t>Step Size can be made larger or smaller </a:t>
              </a:r>
            </a:p>
            <a:p>
              <a:pPr algn="l" defTabSz="457200">
                <a:lnSpc>
                  <a:spcPts val="6600"/>
                </a:lnSpc>
                <a:spcBef>
                  <a:spcPts val="1200"/>
                </a:spcBef>
                <a:defRPr b="0" sz="2500">
                  <a:latin typeface="Helvetica Neue Light"/>
                  <a:ea typeface="Helvetica Neue Light"/>
                  <a:cs typeface="Helvetica Neue Light"/>
                  <a:sym typeface="Helvetica Neue Light"/>
                </a:defRPr>
              </a:pPr>
              <a:r>
                <a:t>depending on: </a:t>
              </a:r>
            </a:p>
            <a:p>
              <a:pPr marL="347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how large gradient is </a:t>
              </a:r>
            </a:p>
            <a:p>
              <a:pPr marL="347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how fast learning is happening </a:t>
              </a:r>
            </a:p>
            <a:p>
              <a:pPr marL="347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size of particular weights </a:t>
              </a:r>
            </a:p>
            <a:p>
              <a:pPr marL="347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etc... </a:t>
              </a:r>
            </a:p>
          </p:txBody>
        </p:sp>
        <p:sp>
          <p:nvSpPr>
            <p:cNvPr id="493" name="Momentum, Adagrad, Adam,  RMSProp, … (Check out this post)"/>
            <p:cNvSpPr/>
            <p:nvPr/>
          </p:nvSpPr>
          <p:spPr>
            <a:xfrm>
              <a:off x="0" y="544173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lnSpc>
                  <a:spcPts val="6600"/>
                </a:lnSpc>
                <a:spcBef>
                  <a:spcPts val="1200"/>
                </a:spcBef>
                <a:defRPr sz="2500">
                  <a:solidFill>
                    <a:schemeClr val="accent1">
                      <a:hueOff val="114395"/>
                      <a:lumOff val="-24975"/>
                    </a:schemeClr>
                  </a:solidFill>
                </a:defRPr>
              </a:pPr>
              <a:r>
                <a:t>Momentum, Adagrad, Adam, </a:t>
              </a:r>
              <a:br/>
              <a:r>
                <a:t>RMSProp, … (</a:t>
              </a:r>
              <a:r>
                <a:rPr b="0" u="sng">
                  <a:solidFill>
                    <a:srgbClr val="000000"/>
                  </a:solidFill>
                  <a:latin typeface="Helvetica Neue Light"/>
                  <a:ea typeface="Helvetica Neue Light"/>
                  <a:cs typeface="Helvetica Neue Light"/>
                  <a:sym typeface="Helvetica Neue Light"/>
                  <a:hlinkClick r:id="rId7" invalidUrl="" action="" tgtFrame="" tooltip="" history="1" highlightClick="0" endSnd="0"/>
                </a:rPr>
                <a:t>Check out this post</a:t>
              </a: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49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0" grpId="2"/>
      <p:bldP build="whole" bldLvl="1" animBg="1" rev="0" advAuto="0" spid="494" grpId="3"/>
      <p:bldP build="whole" bldLvl="1" animBg="1" rev="0" advAuto="0" spid="487"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How to improve generalization?"/>
          <p:cNvSpPr txBox="1"/>
          <p:nvPr/>
        </p:nvSpPr>
        <p:spPr>
          <a:xfrm>
            <a:off x="3567176" y="3910775"/>
            <a:ext cx="5870449"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2C2A56"/>
                </a:solidFill>
              </a:defRPr>
            </a:lvl1pPr>
          </a:lstStyle>
          <a:p>
            <a:pPr/>
            <a:r>
              <a:t>How to improve generalization?</a:t>
            </a:r>
          </a:p>
        </p:txBody>
      </p:sp>
      <p:sp>
        <p:nvSpPr>
          <p:cNvPr id="497"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pic>
        <p:nvPicPr>
          <p:cNvPr id="498" name="uc3m-logo.pdf" descr="uc3m-logo.pdf"/>
          <p:cNvPicPr>
            <a:picLocks noChangeAspect="1"/>
          </p:cNvPicPr>
          <p:nvPr/>
        </p:nvPicPr>
        <p:blipFill>
          <a:blip r:embed="rId3">
            <a:extLst/>
          </a:blip>
          <a:stretch>
            <a:fillRect/>
          </a:stretch>
        </p:blipFill>
        <p:spPr>
          <a:xfrm>
            <a:off x="11134421" y="8909050"/>
            <a:ext cx="1686229" cy="51021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0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504" name="Reduce Overfitting &amp; Improve Regularization Performance"/>
          <p:cNvSpPr txBox="1"/>
          <p:nvPr/>
        </p:nvSpPr>
        <p:spPr>
          <a:xfrm>
            <a:off x="174858" y="627467"/>
            <a:ext cx="856305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Reduce Overfitting &amp; Improve Regularization Performance</a:t>
            </a:r>
          </a:p>
        </p:txBody>
      </p:sp>
      <p:pic>
        <p:nvPicPr>
          <p:cNvPr id="505" name="pasted-movie.png" descr="pasted-movie.png"/>
          <p:cNvPicPr>
            <a:picLocks noChangeAspect="1"/>
          </p:cNvPicPr>
          <p:nvPr/>
        </p:nvPicPr>
        <p:blipFill>
          <a:blip r:embed="rId2">
            <a:extLst/>
          </a:blip>
          <a:stretch>
            <a:fillRect/>
          </a:stretch>
        </p:blipFill>
        <p:spPr>
          <a:xfrm>
            <a:off x="1189713" y="1219656"/>
            <a:ext cx="9979991" cy="7573052"/>
          </a:xfrm>
          <a:prstGeom prst="rect">
            <a:avLst/>
          </a:prstGeom>
          <a:ln w="12700">
            <a:miter lim="400000"/>
          </a:ln>
        </p:spPr>
      </p:pic>
      <p:sp>
        <p:nvSpPr>
          <p:cNvPr id="506" name="sebastianraschka.com"/>
          <p:cNvSpPr txBox="1"/>
          <p:nvPr/>
        </p:nvSpPr>
        <p:spPr>
          <a:xfrm>
            <a:off x="648849" y="8923836"/>
            <a:ext cx="1902614"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3" invalidUrl="" action="" tgtFrame="" tooltip="" history="1" highlightClick="0" endSnd="0"/>
              </a:defRPr>
            </a:lvl1pPr>
          </a:lstStyle>
          <a:p>
            <a:pPr>
              <a:defRPr u="none"/>
            </a:pPr>
            <a:r>
              <a:rPr u="sng">
                <a:hlinkClick r:id="rId3" invalidUrl="" action="" tgtFrame="" tooltip="" history="1" highlightClick="0" endSnd="0"/>
              </a:rPr>
              <a:t>sebastianraschka.com</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0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510" name="Avoid Overfitting with More Data"/>
          <p:cNvSpPr txBox="1"/>
          <p:nvPr/>
        </p:nvSpPr>
        <p:spPr>
          <a:xfrm>
            <a:off x="221371" y="610504"/>
            <a:ext cx="485028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Avoid Overfitting with More Data</a:t>
            </a:r>
          </a:p>
        </p:txBody>
      </p:sp>
      <p:pic>
        <p:nvPicPr>
          <p:cNvPr id="511" name="pasted-movie.png" descr="pasted-movie.png"/>
          <p:cNvPicPr>
            <a:picLocks noChangeAspect="1"/>
          </p:cNvPicPr>
          <p:nvPr/>
        </p:nvPicPr>
        <p:blipFill>
          <a:blip r:embed="rId2">
            <a:extLst/>
          </a:blip>
          <a:stretch>
            <a:fillRect/>
          </a:stretch>
        </p:blipFill>
        <p:spPr>
          <a:xfrm>
            <a:off x="2540000" y="2044700"/>
            <a:ext cx="7924800" cy="5664200"/>
          </a:xfrm>
          <a:prstGeom prst="rect">
            <a:avLst/>
          </a:prstGeom>
          <a:ln w="12700">
            <a:miter lim="400000"/>
          </a:ln>
        </p:spPr>
      </p:pic>
      <p:sp>
        <p:nvSpPr>
          <p:cNvPr id="512" name="sebastianraschka.com"/>
          <p:cNvSpPr txBox="1"/>
          <p:nvPr/>
        </p:nvSpPr>
        <p:spPr>
          <a:xfrm>
            <a:off x="1199919" y="8682036"/>
            <a:ext cx="1902613"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3" invalidUrl="" action="" tgtFrame="" tooltip="" history="1" highlightClick="0" endSnd="0"/>
              </a:defRPr>
            </a:lvl1pPr>
          </a:lstStyle>
          <a:p>
            <a:pPr>
              <a:defRPr u="none"/>
            </a:pPr>
            <a:r>
              <a:rPr u="sng">
                <a:hlinkClick r:id="rId3" invalidUrl="" action="" tgtFrame="" tooltip="" history="1" highlightClick="0" endSnd="0"/>
              </a:rPr>
              <a:t>sebastianraschka.com</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1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516" name="Avoid Overfitting with Data Augmentation"/>
          <p:cNvSpPr txBox="1"/>
          <p:nvPr/>
        </p:nvSpPr>
        <p:spPr>
          <a:xfrm>
            <a:off x="210347" y="610504"/>
            <a:ext cx="614233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Avoid Overfitting with Data Augmentation</a:t>
            </a:r>
          </a:p>
        </p:txBody>
      </p:sp>
      <p:sp>
        <p:nvSpPr>
          <p:cNvPr id="517" name="sebastianraschka.com"/>
          <p:cNvSpPr txBox="1"/>
          <p:nvPr/>
        </p:nvSpPr>
        <p:spPr>
          <a:xfrm>
            <a:off x="1199919" y="8682036"/>
            <a:ext cx="1902613"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2" invalidUrl="" action="" tgtFrame="" tooltip="" history="1" highlightClick="0" endSnd="0"/>
              </a:defRPr>
            </a:lvl1pPr>
          </a:lstStyle>
          <a:p>
            <a:pPr>
              <a:defRPr u="none"/>
            </a:pPr>
            <a:r>
              <a:rPr u="sng">
                <a:hlinkClick r:id="rId2" invalidUrl="" action="" tgtFrame="" tooltip="" history="1" highlightClick="0" endSnd="0"/>
              </a:rPr>
              <a:t>sebastianraschka.com</a:t>
            </a:r>
          </a:p>
        </p:txBody>
      </p:sp>
      <p:pic>
        <p:nvPicPr>
          <p:cNvPr id="518" name="pasted-movie.png" descr="pasted-movie.png"/>
          <p:cNvPicPr>
            <a:picLocks noChangeAspect="1"/>
          </p:cNvPicPr>
          <p:nvPr/>
        </p:nvPicPr>
        <p:blipFill>
          <a:blip r:embed="rId3">
            <a:extLst/>
          </a:blip>
          <a:stretch>
            <a:fillRect/>
          </a:stretch>
        </p:blipFill>
        <p:spPr>
          <a:xfrm>
            <a:off x="5916179" y="3073400"/>
            <a:ext cx="6159501" cy="3606800"/>
          </a:xfrm>
          <a:prstGeom prst="rect">
            <a:avLst/>
          </a:prstGeom>
          <a:ln w="12700">
            <a:miter lim="400000"/>
          </a:ln>
        </p:spPr>
      </p:pic>
      <p:sp>
        <p:nvSpPr>
          <p:cNvPr id="519" name="Original"/>
          <p:cNvSpPr txBox="1"/>
          <p:nvPr/>
        </p:nvSpPr>
        <p:spPr>
          <a:xfrm>
            <a:off x="2700442" y="3656333"/>
            <a:ext cx="1531240"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lvl1pPr>
          </a:lstStyle>
          <a:p>
            <a:pPr/>
            <a:r>
              <a:t>Original</a:t>
            </a:r>
          </a:p>
        </p:txBody>
      </p:sp>
      <p:sp>
        <p:nvSpPr>
          <p:cNvPr id="520" name="Randomly augmented"/>
          <p:cNvSpPr txBox="1"/>
          <p:nvPr/>
        </p:nvSpPr>
        <p:spPr>
          <a:xfrm>
            <a:off x="1416282" y="5700128"/>
            <a:ext cx="4099561"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lvl1pPr>
          </a:lstStyle>
          <a:p>
            <a:pPr/>
            <a:r>
              <a:t>Randomly augmented</a:t>
            </a:r>
          </a:p>
        </p:txBody>
      </p:sp>
      <p:sp>
        <p:nvSpPr>
          <p:cNvPr id="521" name="Link to Code Example"/>
          <p:cNvSpPr txBox="1"/>
          <p:nvPr/>
        </p:nvSpPr>
        <p:spPr>
          <a:xfrm>
            <a:off x="8040149" y="7920087"/>
            <a:ext cx="330250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chemeClr val="accent1">
                    <a:lumOff val="-13575"/>
                  </a:schemeClr>
                </a:solidFill>
                <a:hlinkClick r:id="rId4" invalidUrl="" action="" tgtFrame="" tooltip="" history="1" highlightClick="0" endSnd="0"/>
              </a:defRPr>
            </a:lvl1pPr>
          </a:lstStyle>
          <a:p>
            <a:pPr>
              <a:defRPr u="none"/>
            </a:pPr>
            <a:r>
              <a:rPr u="sng">
                <a:hlinkClick r:id="rId4" invalidUrl="" action="" tgtFrame="" tooltip="" history="1" highlightClick="0" endSnd="0"/>
              </a:rPr>
              <a:t>Link to Code Example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2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525" name="Regularization:  Early Stopping"/>
          <p:cNvSpPr txBox="1"/>
          <p:nvPr/>
        </p:nvSpPr>
        <p:spPr>
          <a:xfrm>
            <a:off x="119864" y="532261"/>
            <a:ext cx="467410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Regularization:  Early Stopping </a:t>
            </a:r>
          </a:p>
        </p:txBody>
      </p:sp>
      <p:sp>
        <p:nvSpPr>
          <p:cNvPr id="526" name="Remember to split dataset into (training, validation, test)"/>
          <p:cNvSpPr txBox="1"/>
          <p:nvPr/>
        </p:nvSpPr>
        <p:spPr>
          <a:xfrm>
            <a:off x="200203" y="1798542"/>
            <a:ext cx="827349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42900" algn="l" defTabSz="457200"/>
          </a:lstStyle>
          <a:p>
            <a:pPr/>
            <a:r>
              <a:t>Remember to split dataset into (training, validation, test)</a:t>
            </a:r>
          </a:p>
        </p:txBody>
      </p:sp>
      <p:sp>
        <p:nvSpPr>
          <p:cNvPr id="527" name="Use validation accuracy for tuning…"/>
          <p:cNvSpPr txBox="1"/>
          <p:nvPr/>
        </p:nvSpPr>
        <p:spPr>
          <a:xfrm>
            <a:off x="615661" y="2062004"/>
            <a:ext cx="11502074" cy="2759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Use validation accuracy for tuning</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Use test only at the end (when we have selected our best model)</a:t>
            </a:r>
          </a:p>
          <a:p>
            <a:pPr algn="l" defTabSz="457200">
              <a:lnSpc>
                <a:spcPts val="6600"/>
              </a:lnSpc>
              <a:spcBef>
                <a:spcPts val="1200"/>
              </a:spcBef>
              <a:defRPr b="0" sz="2500">
                <a:latin typeface="Helvetica Neue Light"/>
                <a:ea typeface="Helvetica Neue Light"/>
                <a:cs typeface="Helvetica Neue Light"/>
                <a:sym typeface="Helvetica Neue Light"/>
              </a:defRPr>
            </a:pPr>
            <a:br/>
          </a:p>
        </p:txBody>
      </p:sp>
      <p:sp>
        <p:nvSpPr>
          <p:cNvPr id="528" name="Dataset"/>
          <p:cNvSpPr txBox="1"/>
          <p:nvPr/>
        </p:nvSpPr>
        <p:spPr>
          <a:xfrm>
            <a:off x="1197344" y="5336725"/>
            <a:ext cx="10610112" cy="1356866"/>
          </a:xfrm>
          <a:prstGeom prst="rect">
            <a:avLst/>
          </a:prstGeom>
          <a:ln w="12700">
            <a:miter lim="400000"/>
          </a:ln>
          <a:extLst>
            <a:ext uri="{C572A759-6A51-4108-AA02-DFA0A04FC94B}">
              <ma14:wrappingTextBoxFlag xmlns:ma14="http://schemas.microsoft.com/office/mac/drawingml/2011/main" val="1"/>
            </a:ext>
          </a:extLst>
        </p:spPr>
        <p:txBody>
          <a:bodyPr lIns="279400" tIns="279400" rIns="279400" bIns="279400" anchor="ctr">
            <a:spAutoFit/>
          </a:bodyPr>
          <a:lstStyle>
            <a:lvl1pPr>
              <a:defRPr sz="4000"/>
            </a:lvl1pPr>
          </a:lstStyle>
          <a:p>
            <a:pPr/>
            <a:r>
              <a:t>Dataset</a:t>
            </a:r>
          </a:p>
        </p:txBody>
      </p:sp>
      <p:sp>
        <p:nvSpPr>
          <p:cNvPr id="529" name="Training"/>
          <p:cNvSpPr txBox="1"/>
          <p:nvPr/>
        </p:nvSpPr>
        <p:spPr>
          <a:xfrm>
            <a:off x="1163419" y="7645781"/>
            <a:ext cx="6347061" cy="1031086"/>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304800" tIns="304800" rIns="304800" bIns="304800" anchor="ctr">
            <a:spAutoFit/>
          </a:bodyPr>
          <a:lstStyle>
            <a:lvl1pPr>
              <a:defRPr sz="2800"/>
            </a:lvl1pPr>
          </a:lstStyle>
          <a:p>
            <a:pPr/>
            <a:r>
              <a:t>Training</a:t>
            </a:r>
          </a:p>
        </p:txBody>
      </p:sp>
      <p:sp>
        <p:nvSpPr>
          <p:cNvPr id="530" name="Validation"/>
          <p:cNvSpPr txBox="1"/>
          <p:nvPr/>
        </p:nvSpPr>
        <p:spPr>
          <a:xfrm>
            <a:off x="7510503" y="7645781"/>
            <a:ext cx="2322202" cy="1031086"/>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304800" tIns="304800" rIns="304800" bIns="304800" anchor="ctr">
            <a:spAutoFit/>
          </a:bodyPr>
          <a:lstStyle>
            <a:lvl1pPr>
              <a:spcBef>
                <a:spcPts val="600"/>
              </a:spcBef>
              <a:defRPr sz="2800"/>
            </a:lvl1pPr>
          </a:lstStyle>
          <a:p>
            <a:pPr/>
            <a:r>
              <a:t>Validation</a:t>
            </a:r>
          </a:p>
        </p:txBody>
      </p:sp>
      <p:sp>
        <p:nvSpPr>
          <p:cNvPr id="531" name="Test"/>
          <p:cNvSpPr txBox="1"/>
          <p:nvPr/>
        </p:nvSpPr>
        <p:spPr>
          <a:xfrm>
            <a:off x="9825702" y="7645781"/>
            <a:ext cx="1938353" cy="1031086"/>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304800" tIns="304800" rIns="304800" bIns="304800" anchor="ctr">
            <a:spAutoFit/>
          </a:bodyPr>
          <a:lstStyle>
            <a:lvl1pPr>
              <a:defRPr sz="2800"/>
            </a:lvl1pPr>
          </a:lstStyle>
          <a:p>
            <a:pPr/>
            <a:r>
              <a:t>Test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3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535" name="Model Selection"/>
          <p:cNvSpPr txBox="1"/>
          <p:nvPr/>
        </p:nvSpPr>
        <p:spPr>
          <a:xfrm>
            <a:off x="174931" y="532261"/>
            <a:ext cx="245577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Model Selection</a:t>
            </a:r>
          </a:p>
        </p:txBody>
      </p:sp>
      <p:sp>
        <p:nvSpPr>
          <p:cNvPr id="536" name="Train your model on the training set…"/>
          <p:cNvSpPr txBox="1"/>
          <p:nvPr/>
        </p:nvSpPr>
        <p:spPr>
          <a:xfrm>
            <a:off x="281463" y="2175670"/>
            <a:ext cx="11665279" cy="4284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Train your model on the </a:t>
            </a:r>
            <a:r>
              <a:rPr b="1">
                <a:solidFill>
                  <a:schemeClr val="accent1">
                    <a:hueOff val="114395"/>
                    <a:lumOff val="-24975"/>
                  </a:schemeClr>
                </a:solidFill>
                <a:latin typeface="Helvetica Neue"/>
                <a:ea typeface="Helvetica Neue"/>
                <a:cs typeface="Helvetica Neue"/>
                <a:sym typeface="Helvetica Neue"/>
              </a:rPr>
              <a:t>training set</a:t>
            </a:r>
            <a:b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For model selection, use a </a:t>
            </a:r>
            <a:r>
              <a:rPr b="1">
                <a:solidFill>
                  <a:schemeClr val="accent5">
                    <a:lumOff val="-29866"/>
                  </a:schemeClr>
                </a:solidFill>
                <a:latin typeface="Helvetica Neue"/>
                <a:ea typeface="Helvetica Neue"/>
                <a:cs typeface="Helvetica Neue"/>
                <a:sym typeface="Helvetica Neue"/>
              </a:rPr>
              <a:t>validation set</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Hyper-parameter search: hidden layer sizes, number of layers, learning rate,</a:t>
            </a:r>
            <a:br/>
            <a:r>
              <a:t>number of iterations/epochs,  …</a:t>
            </a:r>
            <a:b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Estimate generalization performance using a </a:t>
            </a:r>
            <a:r>
              <a:rPr b="1">
                <a:solidFill>
                  <a:schemeClr val="accent3">
                    <a:hueOff val="914337"/>
                    <a:satOff val="31515"/>
                    <a:lumOff val="-30790"/>
                  </a:schemeClr>
                </a:solidFill>
                <a:latin typeface="Helvetica Neue"/>
                <a:ea typeface="Helvetica Neue"/>
                <a:cs typeface="Helvetica Neue"/>
                <a:sym typeface="Helvetica Neue"/>
              </a:rPr>
              <a:t>test set</a:t>
            </a:r>
            <a:r>
              <a:t> </a:t>
            </a:r>
          </a:p>
        </p:txBody>
      </p:sp>
      <p:pic>
        <p:nvPicPr>
          <p:cNvPr id="537" name="mathcal_D_text_t.pdf" descr="mathcal_D_text_t.pdf"/>
          <p:cNvPicPr>
            <a:picLocks noChangeAspect="1"/>
          </p:cNvPicPr>
          <p:nvPr/>
        </p:nvPicPr>
        <p:blipFill>
          <a:blip r:embed="rId2">
            <a:extLst/>
          </a:blip>
          <a:stretch>
            <a:fillRect/>
          </a:stretch>
        </p:blipFill>
        <p:spPr>
          <a:xfrm>
            <a:off x="6381750" y="2919313"/>
            <a:ext cx="749300" cy="266701"/>
          </a:xfrm>
          <a:prstGeom prst="rect">
            <a:avLst/>
          </a:prstGeom>
          <a:ln w="12700">
            <a:miter lim="400000"/>
          </a:ln>
        </p:spPr>
      </p:pic>
      <p:pic>
        <p:nvPicPr>
          <p:cNvPr id="538" name="mathcal_D_text_v.pdf" descr="mathcal_D_text_v.pdf"/>
          <p:cNvPicPr>
            <a:picLocks noChangeAspect="1"/>
          </p:cNvPicPr>
          <p:nvPr/>
        </p:nvPicPr>
        <p:blipFill>
          <a:blip r:embed="rId3">
            <a:extLst/>
          </a:blip>
          <a:stretch>
            <a:fillRect/>
          </a:stretch>
        </p:blipFill>
        <p:spPr>
          <a:xfrm>
            <a:off x="7009556" y="4007494"/>
            <a:ext cx="533401" cy="266701"/>
          </a:xfrm>
          <a:prstGeom prst="rect">
            <a:avLst/>
          </a:prstGeom>
          <a:ln w="12700">
            <a:miter lim="400000"/>
          </a:ln>
        </p:spPr>
      </p:pic>
      <p:pic>
        <p:nvPicPr>
          <p:cNvPr id="539" name="mathcal_D_text_t.pdf" descr="mathcal_D_text_t.pdf"/>
          <p:cNvPicPr>
            <a:picLocks noChangeAspect="1"/>
          </p:cNvPicPr>
          <p:nvPr/>
        </p:nvPicPr>
        <p:blipFill>
          <a:blip r:embed="rId4">
            <a:extLst/>
          </a:blip>
          <a:stretch>
            <a:fillRect/>
          </a:stretch>
        </p:blipFill>
        <p:spPr>
          <a:xfrm>
            <a:off x="8511678" y="6134893"/>
            <a:ext cx="622301" cy="2667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1"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132" name="What is Deep Learning?"/>
          <p:cNvSpPr txBox="1"/>
          <p:nvPr/>
        </p:nvSpPr>
        <p:spPr>
          <a:xfrm>
            <a:off x="225375" y="532261"/>
            <a:ext cx="35740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What is Deep Learning?</a:t>
            </a:r>
          </a:p>
        </p:txBody>
      </p:sp>
      <p:pic>
        <p:nvPicPr>
          <p:cNvPr id="133" name="Image" descr="Image"/>
          <p:cNvPicPr>
            <a:picLocks noChangeAspect="1"/>
          </p:cNvPicPr>
          <p:nvPr/>
        </p:nvPicPr>
        <p:blipFill>
          <a:blip r:embed="rId2">
            <a:extLst/>
          </a:blip>
          <a:stretch>
            <a:fillRect/>
          </a:stretch>
        </p:blipFill>
        <p:spPr>
          <a:xfrm>
            <a:off x="269209" y="1291286"/>
            <a:ext cx="9685557" cy="4150525"/>
          </a:xfrm>
          <a:prstGeom prst="rect">
            <a:avLst/>
          </a:prstGeom>
          <a:ln w="12700">
            <a:miter lim="400000"/>
          </a:ln>
        </p:spPr>
      </p:pic>
      <p:pic>
        <p:nvPicPr>
          <p:cNvPr id="134" name="Image" descr="Image"/>
          <p:cNvPicPr>
            <a:picLocks noChangeAspect="1"/>
          </p:cNvPicPr>
          <p:nvPr/>
        </p:nvPicPr>
        <p:blipFill>
          <a:blip r:embed="rId3">
            <a:extLst/>
          </a:blip>
          <a:stretch>
            <a:fillRect/>
          </a:stretch>
        </p:blipFill>
        <p:spPr>
          <a:xfrm>
            <a:off x="9861550" y="4861559"/>
            <a:ext cx="2517830" cy="337722"/>
          </a:xfrm>
          <a:prstGeom prst="rect">
            <a:avLst/>
          </a:prstGeom>
          <a:ln w="12700">
            <a:miter lim="400000"/>
          </a:ln>
        </p:spPr>
      </p:pic>
      <p:pic>
        <p:nvPicPr>
          <p:cNvPr id="135" name="Image" descr="Image"/>
          <p:cNvPicPr>
            <a:picLocks noChangeAspect="1"/>
          </p:cNvPicPr>
          <p:nvPr/>
        </p:nvPicPr>
        <p:blipFill>
          <a:blip r:embed="rId4">
            <a:extLst/>
          </a:blip>
          <a:stretch>
            <a:fillRect/>
          </a:stretch>
        </p:blipFill>
        <p:spPr>
          <a:xfrm>
            <a:off x="490659" y="5661533"/>
            <a:ext cx="4086675" cy="3835200"/>
          </a:xfrm>
          <a:prstGeom prst="rect">
            <a:avLst/>
          </a:prstGeom>
          <a:ln w="12700">
            <a:miter lim="400000"/>
          </a:ln>
        </p:spPr>
      </p:pic>
      <p:sp>
        <p:nvSpPr>
          <p:cNvPr id="136" name="Source: Deep Learning, Good Fellow et al. 2017"/>
          <p:cNvSpPr txBox="1"/>
          <p:nvPr/>
        </p:nvSpPr>
        <p:spPr>
          <a:xfrm>
            <a:off x="4884800" y="7372350"/>
            <a:ext cx="2785419"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500"/>
              </a:lnSpc>
              <a:spcBef>
                <a:spcPts val="1200"/>
              </a:spcBef>
              <a:defRPr b="0" sz="1066">
                <a:latin typeface="Times Roman"/>
                <a:ea typeface="Times Roman"/>
                <a:cs typeface="Times Roman"/>
                <a:sym typeface="Times Roman"/>
              </a:defRPr>
            </a:lvl1pPr>
          </a:lstStyle>
          <a:p>
            <a:pPr/>
            <a:r>
              <a:t>Source: Deep Learning, Good Fellow et al. 2017 </a:t>
            </a:r>
            <a:endParaRPr sz="1200"/>
          </a:p>
        </p:txBody>
      </p:sp>
      <p:pic>
        <p:nvPicPr>
          <p:cNvPr id="137" name="Image" descr="Image"/>
          <p:cNvPicPr>
            <a:picLocks noChangeAspect="1"/>
          </p:cNvPicPr>
          <p:nvPr/>
        </p:nvPicPr>
        <p:blipFill>
          <a:blip r:embed="rId5">
            <a:extLst/>
          </a:blip>
          <a:stretch>
            <a:fillRect/>
          </a:stretch>
        </p:blipFill>
        <p:spPr>
          <a:xfrm>
            <a:off x="8015785" y="5488813"/>
            <a:ext cx="3818033" cy="4022882"/>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Regularization"/>
          <p:cNvSpPr txBox="1"/>
          <p:nvPr/>
        </p:nvSpPr>
        <p:spPr>
          <a:xfrm>
            <a:off x="5133466" y="3910775"/>
            <a:ext cx="2737867"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2C2A56"/>
                </a:solidFill>
              </a:defRPr>
            </a:lvl1pPr>
          </a:lstStyle>
          <a:p>
            <a:pPr/>
            <a:r>
              <a:t>Regularization</a:t>
            </a:r>
          </a:p>
        </p:txBody>
      </p:sp>
      <p:sp>
        <p:nvSpPr>
          <p:cNvPr id="542"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pic>
        <p:nvPicPr>
          <p:cNvPr id="543" name="uc3m-logo.pdf" descr="uc3m-logo.pdf"/>
          <p:cNvPicPr>
            <a:picLocks noChangeAspect="1"/>
          </p:cNvPicPr>
          <p:nvPr/>
        </p:nvPicPr>
        <p:blipFill>
          <a:blip r:embed="rId2">
            <a:extLst/>
          </a:blip>
          <a:stretch>
            <a:fillRect/>
          </a:stretch>
        </p:blipFill>
        <p:spPr>
          <a:xfrm>
            <a:off x="11134421" y="8909050"/>
            <a:ext cx="1686229" cy="51021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4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547" name="Regularization Goal: Reduce Overfitting"/>
          <p:cNvSpPr txBox="1"/>
          <p:nvPr/>
        </p:nvSpPr>
        <p:spPr>
          <a:xfrm>
            <a:off x="231836" y="610504"/>
            <a:ext cx="587075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Regularization Goal: Reduce Overfitting</a:t>
            </a:r>
          </a:p>
        </p:txBody>
      </p:sp>
      <p:sp>
        <p:nvSpPr>
          <p:cNvPr id="548" name="Usually achieved by reducing model capacity and/or reducing the variance of preditions…"/>
          <p:cNvSpPr txBox="1"/>
          <p:nvPr/>
        </p:nvSpPr>
        <p:spPr>
          <a:xfrm>
            <a:off x="751363" y="2117947"/>
            <a:ext cx="11502074" cy="44357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Usually achieved by reducing model capacity and/or reducing the variance of preditions</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 </a:t>
            </a:r>
            <a:r>
              <a:rPr b="1">
                <a:latin typeface="Helvetica Neue"/>
                <a:ea typeface="Helvetica Neue"/>
                <a:cs typeface="Helvetica Neue"/>
                <a:sym typeface="Helvetica Neue"/>
              </a:rPr>
              <a:t>Common regularization techniques for DNNs:</a:t>
            </a:r>
            <a:r>
              <a:t> </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Early Stopping</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L1/L2 regularization (norm penalties)</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Dropout</a:t>
            </a:r>
            <a:b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5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552" name="Regularization:  Early Stopping"/>
          <p:cNvSpPr txBox="1"/>
          <p:nvPr/>
        </p:nvSpPr>
        <p:spPr>
          <a:xfrm>
            <a:off x="119864" y="532261"/>
            <a:ext cx="467410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Regularization:  Early Stopping </a:t>
            </a:r>
          </a:p>
        </p:txBody>
      </p:sp>
      <p:pic>
        <p:nvPicPr>
          <p:cNvPr id="553" name="Image" descr="Image"/>
          <p:cNvPicPr>
            <a:picLocks noChangeAspect="1"/>
          </p:cNvPicPr>
          <p:nvPr/>
        </p:nvPicPr>
        <p:blipFill>
          <a:blip r:embed="rId2">
            <a:extLst/>
          </a:blip>
          <a:stretch>
            <a:fillRect/>
          </a:stretch>
        </p:blipFill>
        <p:spPr>
          <a:xfrm>
            <a:off x="2619424" y="3379672"/>
            <a:ext cx="8238963" cy="4759883"/>
          </a:xfrm>
          <a:prstGeom prst="rect">
            <a:avLst/>
          </a:prstGeom>
          <a:ln w="12700">
            <a:miter lim="400000"/>
          </a:ln>
        </p:spPr>
      </p:pic>
      <p:pic>
        <p:nvPicPr>
          <p:cNvPr id="554" name="J(_mathbf_W_).pdf" descr="J(_mathbf_W_).pdf"/>
          <p:cNvPicPr>
            <a:picLocks noChangeAspect="1"/>
          </p:cNvPicPr>
          <p:nvPr/>
        </p:nvPicPr>
        <p:blipFill>
          <a:blip r:embed="rId3">
            <a:extLst/>
          </a:blip>
          <a:stretch>
            <a:fillRect/>
          </a:stretch>
        </p:blipFill>
        <p:spPr>
          <a:xfrm>
            <a:off x="1776511" y="5280620"/>
            <a:ext cx="762001" cy="317501"/>
          </a:xfrm>
          <a:prstGeom prst="rect">
            <a:avLst/>
          </a:prstGeom>
          <a:ln w="12700">
            <a:miter lim="400000"/>
          </a:ln>
        </p:spPr>
      </p:pic>
      <p:sp>
        <p:nvSpPr>
          <p:cNvPr id="555" name="To select the number of epochs, stop training when validation set error increases  (with some look ahead)"/>
          <p:cNvSpPr txBox="1"/>
          <p:nvPr/>
        </p:nvSpPr>
        <p:spPr>
          <a:xfrm>
            <a:off x="200203" y="1410583"/>
            <a:ext cx="11297108" cy="830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42900" indent="-342900" algn="l" defTabSz="457200">
              <a:defRPr b="0">
                <a:latin typeface="Helvetica Neue Light"/>
                <a:ea typeface="Helvetica Neue Light"/>
                <a:cs typeface="Helvetica Neue Light"/>
                <a:sym typeface="Helvetica Neue Light"/>
              </a:defRPr>
            </a:pPr>
            <a:r>
              <a:t>To select the number of epochs, stop training </a:t>
            </a:r>
            <a:r>
              <a:rPr b="1">
                <a:solidFill>
                  <a:schemeClr val="accent3">
                    <a:hueOff val="914337"/>
                    <a:satOff val="31515"/>
                    <a:lumOff val="-30790"/>
                  </a:schemeClr>
                </a:solidFill>
                <a:latin typeface="Helvetica Neue"/>
                <a:ea typeface="Helvetica Neue"/>
                <a:cs typeface="Helvetica Neue"/>
                <a:sym typeface="Helvetica Neue"/>
              </a:rPr>
              <a:t>when validation set error increases </a:t>
            </a:r>
            <a:br>
              <a:rPr b="1">
                <a:solidFill>
                  <a:schemeClr val="accent3">
                    <a:hueOff val="914337"/>
                    <a:satOff val="31515"/>
                    <a:lumOff val="-30790"/>
                  </a:schemeClr>
                </a:solidFill>
                <a:latin typeface="Helvetica Neue"/>
                <a:ea typeface="Helvetica Neue"/>
                <a:cs typeface="Helvetica Neue"/>
                <a:sym typeface="Helvetica Neue"/>
              </a:rPr>
            </a:br>
            <a:r>
              <a:t>(with some look ahead) </a:t>
            </a:r>
          </a:p>
        </p:txBody>
      </p:sp>
      <p:sp>
        <p:nvSpPr>
          <p:cNvPr id="556" name="Loss:"/>
          <p:cNvSpPr txBox="1"/>
          <p:nvPr/>
        </p:nvSpPr>
        <p:spPr>
          <a:xfrm>
            <a:off x="870200" y="5208687"/>
            <a:ext cx="8253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a:pPr>
            <a:r>
              <a:rPr>
                <a:latin typeface="Helvetica Neue Light"/>
                <a:ea typeface="Helvetica Neue Light"/>
                <a:cs typeface="Helvetica Neue Light"/>
                <a:sym typeface="Helvetica Neue Light"/>
              </a:rPr>
              <a:t>Loss</a:t>
            </a:r>
            <a:r>
              <a:t>:</a:t>
            </a:r>
          </a:p>
        </p:txBody>
      </p:sp>
      <p:grpSp>
        <p:nvGrpSpPr>
          <p:cNvPr id="560" name="Group"/>
          <p:cNvGrpSpPr/>
          <p:nvPr/>
        </p:nvGrpSpPr>
        <p:grpSpPr>
          <a:xfrm>
            <a:off x="4340639" y="2231651"/>
            <a:ext cx="2897430" cy="1999585"/>
            <a:chOff x="0" y="0"/>
            <a:chExt cx="2897428" cy="1999583"/>
          </a:xfrm>
        </p:grpSpPr>
        <p:pic>
          <p:nvPicPr>
            <p:cNvPr id="557" name="Line Line" descr="Line Line"/>
            <p:cNvPicPr>
              <a:picLocks noChangeAspect="0"/>
            </p:cNvPicPr>
            <p:nvPr/>
          </p:nvPicPr>
          <p:blipFill>
            <a:blip r:embed="rId4">
              <a:extLst/>
            </a:blip>
            <a:stretch>
              <a:fillRect/>
            </a:stretch>
          </p:blipFill>
          <p:spPr>
            <a:xfrm rot="14663166">
              <a:off x="921542" y="1000811"/>
              <a:ext cx="1655756" cy="352234"/>
            </a:xfrm>
            <a:prstGeom prst="rect">
              <a:avLst/>
            </a:prstGeom>
            <a:effectLst/>
          </p:spPr>
        </p:pic>
        <p:sp>
          <p:nvSpPr>
            <p:cNvPr id="559" name="Good stopping point!"/>
            <p:cNvSpPr txBox="1"/>
            <p:nvPr/>
          </p:nvSpPr>
          <p:spPr>
            <a:xfrm>
              <a:off x="-1" y="-1"/>
              <a:ext cx="2897430"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atin typeface="Helvetica Neue Light"/>
                  <a:ea typeface="Helvetica Neue Light"/>
                  <a:cs typeface="Helvetica Neue Light"/>
                  <a:sym typeface="Helvetica Neue Light"/>
                </a:defRPr>
              </a:lvl1pPr>
            </a:lstStyle>
            <a:p>
              <a:pPr>
                <a:defRPr>
                  <a:latin typeface="Helvetica Neue"/>
                  <a:ea typeface="Helvetica Neue"/>
                  <a:cs typeface="Helvetica Neue"/>
                  <a:sym typeface="Helvetica Neue"/>
                </a:defRPr>
              </a:pPr>
              <a:r>
                <a:rPr>
                  <a:latin typeface="Helvetica Neue Light"/>
                  <a:ea typeface="Helvetica Neue Light"/>
                  <a:cs typeface="Helvetica Neue Light"/>
                  <a:sym typeface="Helvetica Neue Light"/>
                </a:rPr>
                <a:t>Good stopping point!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0"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6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564" name="L1 &amp; L2 Regularization"/>
          <p:cNvSpPr txBox="1"/>
          <p:nvPr/>
        </p:nvSpPr>
        <p:spPr>
          <a:xfrm>
            <a:off x="768630" y="532261"/>
            <a:ext cx="337657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L1 &amp; L2 Regularization</a:t>
            </a:r>
          </a:p>
        </p:txBody>
      </p:sp>
      <p:sp>
        <p:nvSpPr>
          <p:cNvPr id="565" name="A “weight shrinkage” or a “penalty against complexity”"/>
          <p:cNvSpPr txBox="1"/>
          <p:nvPr/>
        </p:nvSpPr>
        <p:spPr>
          <a:xfrm>
            <a:off x="200203" y="1798542"/>
            <a:ext cx="808238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42900" algn="l" defTabSz="457200"/>
          </a:lstStyle>
          <a:p>
            <a:pPr/>
            <a:r>
              <a:t>A “weight shrinkage” or a “penalty against complexity”</a:t>
            </a:r>
          </a:p>
        </p:txBody>
      </p:sp>
      <p:sp>
        <p:nvSpPr>
          <p:cNvPr id="566" name="L1 regularization =&gt; LASSO Regression…"/>
          <p:cNvSpPr txBox="1"/>
          <p:nvPr/>
        </p:nvSpPr>
        <p:spPr>
          <a:xfrm>
            <a:off x="615661" y="2062004"/>
            <a:ext cx="11502074" cy="2759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L1 regularization =&gt; LASSO Regression</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L2 regularization =&gt; Ridge Regression </a:t>
            </a:r>
          </a:p>
          <a:p>
            <a:pPr algn="l" defTabSz="457200">
              <a:lnSpc>
                <a:spcPts val="6600"/>
              </a:lnSpc>
              <a:spcBef>
                <a:spcPts val="1200"/>
              </a:spcBef>
              <a:defRPr b="0" sz="2500">
                <a:latin typeface="Helvetica Neue Light"/>
                <a:ea typeface="Helvetica Neue Light"/>
                <a:cs typeface="Helvetica Neue Light"/>
                <a:sym typeface="Helvetica Neue Light"/>
              </a:defRPr>
            </a:pPr>
            <a:br/>
          </a:p>
        </p:txBody>
      </p:sp>
      <p:grpSp>
        <p:nvGrpSpPr>
          <p:cNvPr id="574" name="Group"/>
          <p:cNvGrpSpPr/>
          <p:nvPr/>
        </p:nvGrpSpPr>
        <p:grpSpPr>
          <a:xfrm>
            <a:off x="301980" y="4646270"/>
            <a:ext cx="11903264" cy="4755372"/>
            <a:chOff x="0" y="0"/>
            <a:chExt cx="11903263" cy="4755370"/>
          </a:xfrm>
        </p:grpSpPr>
        <p:sp>
          <p:nvSpPr>
            <p:cNvPr id="567" name="Let’s focus on L2 regularization:"/>
            <p:cNvSpPr txBox="1"/>
            <p:nvPr/>
          </p:nvSpPr>
          <p:spPr>
            <a:xfrm>
              <a:off x="0" y="-1"/>
              <a:ext cx="4742993"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lstStyle>
            <a:p>
              <a:pPr/>
              <a:r>
                <a:t>Let’s focus on L2 regularization:</a:t>
              </a:r>
            </a:p>
          </p:txBody>
        </p:sp>
        <p:pic>
          <p:nvPicPr>
            <p:cNvPr id="568" name="J(_mathbf_W_)_=_.pdf" descr="J(_mathbf_W_)_=_.pdf"/>
            <p:cNvPicPr>
              <a:picLocks noChangeAspect="1"/>
            </p:cNvPicPr>
            <p:nvPr/>
          </p:nvPicPr>
          <p:blipFill>
            <a:blip r:embed="rId2">
              <a:extLst/>
            </a:blip>
            <a:srcRect l="0" t="0" r="0" b="0"/>
            <a:stretch>
              <a:fillRect/>
            </a:stretch>
          </p:blipFill>
          <p:spPr>
            <a:xfrm>
              <a:off x="3574234" y="2336882"/>
              <a:ext cx="5829301" cy="1333501"/>
            </a:xfrm>
            <a:prstGeom prst="rect">
              <a:avLst/>
            </a:prstGeom>
            <a:ln w="12700" cap="flat">
              <a:noFill/>
              <a:miter lim="400000"/>
            </a:ln>
            <a:effectLst/>
          </p:spPr>
        </p:pic>
        <p:sp>
          <p:nvSpPr>
            <p:cNvPr id="569" name="L2-regularization:"/>
            <p:cNvSpPr txBox="1"/>
            <p:nvPr/>
          </p:nvSpPr>
          <p:spPr>
            <a:xfrm>
              <a:off x="157987" y="2863170"/>
              <a:ext cx="2665173"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lstStyle>
            <a:p>
              <a:pPr/>
              <a:r>
                <a:t>L2-regularization:</a:t>
              </a:r>
            </a:p>
          </p:txBody>
        </p:sp>
        <p:pic>
          <p:nvPicPr>
            <p:cNvPr id="570" name="J(_mathbf_W_)_=_.pdf" descr="J(_mathbf_W_)_=_.pdf"/>
            <p:cNvPicPr>
              <a:picLocks noChangeAspect="1"/>
            </p:cNvPicPr>
            <p:nvPr/>
          </p:nvPicPr>
          <p:blipFill>
            <a:blip r:embed="rId2">
              <a:extLst/>
            </a:blip>
            <a:srcRect l="0" t="0" r="0" b="0"/>
            <a:stretch>
              <a:fillRect/>
            </a:stretch>
          </p:blipFill>
          <p:spPr>
            <a:xfrm>
              <a:off x="3574234" y="573470"/>
              <a:ext cx="5829301" cy="1333501"/>
            </a:xfrm>
            <a:prstGeom prst="rect">
              <a:avLst/>
            </a:prstGeom>
            <a:ln w="12700" cap="flat">
              <a:noFill/>
              <a:miter lim="400000"/>
            </a:ln>
            <a:effectLst/>
          </p:spPr>
        </p:pic>
        <p:sp>
          <p:nvSpPr>
            <p:cNvPr id="571" name="Equation"/>
            <p:cNvSpPr txBox="1"/>
            <p:nvPr/>
          </p:nvSpPr>
          <p:spPr>
            <a:xfrm>
              <a:off x="9658901" y="2412175"/>
              <a:ext cx="2244363" cy="1363051"/>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900" i="1">
                        <a:solidFill>
                          <a:srgbClr val="000000"/>
                        </a:solidFill>
                        <a:latin typeface="Cambria Math" panose="02040503050406030204" pitchFamily="18" charset="0"/>
                      </a:rPr>
                      <m:t>+</m:t>
                    </m:r>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λ</m:t>
                        </m:r>
                      </m:num>
                      <m:den>
                        <m:r>
                          <a:rPr xmlns:a="http://schemas.openxmlformats.org/drawingml/2006/main" sz="3900" i="1">
                            <a:solidFill>
                              <a:srgbClr val="000000"/>
                            </a:solidFill>
                            <a:latin typeface="Cambria Math" panose="02040503050406030204" pitchFamily="18" charset="0"/>
                          </a:rPr>
                          <m:t>N</m:t>
                        </m:r>
                      </m:den>
                    </m:f>
                    <m:limLow>
                      <m:e>
                        <m:r>
                          <a:rPr xmlns:a="http://schemas.openxmlformats.org/drawingml/2006/main" sz="3900" i="1">
                            <a:solidFill>
                              <a:srgbClr val="000000"/>
                            </a:solidFill>
                            <a:latin typeface="Cambria Math" panose="02040503050406030204" pitchFamily="18" charset="0"/>
                          </a:rPr>
                          <m:t>∑</m:t>
                        </m:r>
                      </m:e>
                      <m:lim>
                        <m:r>
                          <a:rPr xmlns:a="http://schemas.openxmlformats.org/drawingml/2006/main" sz="3900" i="1">
                            <a:solidFill>
                              <a:srgbClr val="000000"/>
                            </a:solidFill>
                            <a:latin typeface="Cambria Math" panose="02040503050406030204" pitchFamily="18" charset="0"/>
                          </a:rPr>
                          <m:t>j</m:t>
                        </m:r>
                      </m:lim>
                    </m:limLow>
                    <m:sSubSup>
                      <m:e>
                        <m:r>
                          <a:rPr xmlns:a="http://schemas.openxmlformats.org/drawingml/2006/main" sz="3900" i="1">
                            <a:solidFill>
                              <a:srgbClr val="000000"/>
                            </a:solidFill>
                            <a:latin typeface="Cambria Math" panose="02040503050406030204" pitchFamily="18" charset="0"/>
                          </a:rPr>
                          <m:t>ω</m:t>
                        </m:r>
                      </m:e>
                      <m:sub>
                        <m:r>
                          <a:rPr xmlns:a="http://schemas.openxmlformats.org/drawingml/2006/main" sz="3900" i="1">
                            <a:solidFill>
                              <a:srgbClr val="000000"/>
                            </a:solidFill>
                            <a:latin typeface="Cambria Math" panose="02040503050406030204" pitchFamily="18" charset="0"/>
                          </a:rPr>
                          <m:t>j</m:t>
                        </m:r>
                      </m:sub>
                      <m:sup>
                        <m:r>
                          <a:rPr xmlns:a="http://schemas.openxmlformats.org/drawingml/2006/main" sz="3900" i="1">
                            <a:solidFill>
                              <a:srgbClr val="000000"/>
                            </a:solidFill>
                            <a:latin typeface="Cambria Math" panose="02040503050406030204" pitchFamily="18" charset="0"/>
                          </a:rPr>
                          <m:t>2</m:t>
                        </m:r>
                      </m:sup>
                    </m:sSubSup>
                  </m:oMath>
                </m:oMathPara>
              </a14:m>
              <a:endParaRPr sz="3900"/>
            </a:p>
          </p:txBody>
        </p:sp>
        <p:sp>
          <p:nvSpPr>
            <p:cNvPr id="572" name="where:"/>
            <p:cNvSpPr txBox="1"/>
            <p:nvPr/>
          </p:nvSpPr>
          <p:spPr>
            <a:xfrm>
              <a:off x="675131" y="3900064"/>
              <a:ext cx="995478" cy="461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b="0">
                  <a:latin typeface="Helvetica Neue Light"/>
                  <a:ea typeface="Helvetica Neue Light"/>
                  <a:cs typeface="Helvetica Neue Light"/>
                  <a:sym typeface="Helvetica Neue Light"/>
                </a:defRPr>
              </a:lvl1pPr>
            </a:lstStyle>
            <a:p>
              <a:pPr/>
              <a:r>
                <a:t>where:</a:t>
              </a:r>
            </a:p>
          </p:txBody>
        </p:sp>
        <p:sp>
          <p:nvSpPr>
            <p:cNvPr id="573" name="Equation"/>
            <p:cNvSpPr txBox="1"/>
            <p:nvPr/>
          </p:nvSpPr>
          <p:spPr>
            <a:xfrm>
              <a:off x="1830356" y="3861175"/>
              <a:ext cx="2246752" cy="894196"/>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limLow>
                      <m:e>
                        <m:r>
                          <a:rPr xmlns:a="http://schemas.openxmlformats.org/drawingml/2006/main" sz="3000" i="1">
                            <a:solidFill>
                              <a:srgbClr val="000000"/>
                            </a:solidFill>
                            <a:latin typeface="Cambria Math" panose="02040503050406030204" pitchFamily="18" charset="0"/>
                          </a:rPr>
                          <m:t>∑</m:t>
                        </m:r>
                      </m:e>
                      <m:lim>
                        <m:r>
                          <a:rPr xmlns:a="http://schemas.openxmlformats.org/drawingml/2006/main" sz="3000" i="1">
                            <a:solidFill>
                              <a:srgbClr val="000000"/>
                            </a:solidFill>
                            <a:latin typeface="Cambria Math" panose="02040503050406030204" pitchFamily="18" charset="0"/>
                          </a:rPr>
                          <m:t>j</m:t>
                        </m:r>
                      </m:lim>
                    </m:limLow>
                    <m:sSubSup>
                      <m:e>
                        <m:r>
                          <a:rPr xmlns:a="http://schemas.openxmlformats.org/drawingml/2006/main" sz="3000" i="1">
                            <a:solidFill>
                              <a:srgbClr val="000000"/>
                            </a:solidFill>
                            <a:latin typeface="Cambria Math" panose="02040503050406030204" pitchFamily="18" charset="0"/>
                          </a:rPr>
                          <m:t>ω</m:t>
                        </m:r>
                      </m:e>
                      <m:sub>
                        <m:r>
                          <a:rPr xmlns:a="http://schemas.openxmlformats.org/drawingml/2006/main" sz="3000" i="1">
                            <a:solidFill>
                              <a:srgbClr val="000000"/>
                            </a:solidFill>
                            <a:latin typeface="Cambria Math" panose="02040503050406030204" pitchFamily="18" charset="0"/>
                          </a:rPr>
                          <m:t>j</m:t>
                        </m:r>
                      </m:sub>
                      <m:sup>
                        <m:r>
                          <a:rPr xmlns:a="http://schemas.openxmlformats.org/drawingml/2006/main" sz="3000" i="1">
                            <a:solidFill>
                              <a:srgbClr val="000000"/>
                            </a:solidFill>
                            <a:latin typeface="Cambria Math" panose="02040503050406030204" pitchFamily="18" charset="0"/>
                          </a:rPr>
                          <m:t>2</m:t>
                        </m:r>
                      </m:sup>
                    </m:sSub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m:rPr>
                        <m:sty m:val="b"/>
                      </m:rPr>
                      <a:rPr xmlns:a="http://schemas.openxmlformats.org/drawingml/2006/main" sz="3000" i="1">
                        <a:solidFill>
                          <a:srgbClr val="000000"/>
                        </a:solidFill>
                        <a:latin typeface="Cambria Math" panose="02040503050406030204" pitchFamily="18" charset="0"/>
                      </a:rPr>
                      <m:t>w</m:t>
                    </m:r>
                    <m:sSubSup>
                      <m:e>
                        <m:r>
                          <a:rPr xmlns:a="http://schemas.openxmlformats.org/drawingml/2006/main" sz="3000" i="1">
                            <a:solidFill>
                              <a:srgbClr val="000000"/>
                            </a:solidFill>
                            <a:latin typeface="Cambria Math" panose="02040503050406030204" pitchFamily="18" charset="0"/>
                          </a:rPr>
                          <m:t>∥</m:t>
                        </m:r>
                      </m:e>
                      <m:sub>
                        <m:r>
                          <a:rPr xmlns:a="http://schemas.openxmlformats.org/drawingml/2006/main" sz="3000" i="1">
                            <a:solidFill>
                              <a:srgbClr val="000000"/>
                            </a:solidFill>
                            <a:latin typeface="Cambria Math" panose="02040503050406030204" pitchFamily="18" charset="0"/>
                          </a:rPr>
                          <m:t>2</m:t>
                        </m:r>
                      </m:sub>
                      <m:sup>
                        <m:r>
                          <a:rPr xmlns:a="http://schemas.openxmlformats.org/drawingml/2006/main" sz="3000" i="1">
                            <a:solidFill>
                              <a:srgbClr val="000000"/>
                            </a:solidFill>
                            <a:latin typeface="Cambria Math" panose="02040503050406030204" pitchFamily="18" charset="0"/>
                          </a:rPr>
                          <m:t>2</m:t>
                        </m:r>
                      </m:sup>
                    </m:sSubSup>
                  </m:oMath>
                </m:oMathPara>
              </a14:m>
              <a:endParaRPr sz="3000"/>
            </a:p>
          </p:txBody>
        </p:sp>
      </p:grpSp>
      <p:grpSp>
        <p:nvGrpSpPr>
          <p:cNvPr id="578" name="Group"/>
          <p:cNvGrpSpPr/>
          <p:nvPr/>
        </p:nvGrpSpPr>
        <p:grpSpPr>
          <a:xfrm>
            <a:off x="10307973" y="5047473"/>
            <a:ext cx="2192123" cy="1860640"/>
            <a:chOff x="0" y="0"/>
            <a:chExt cx="2192121" cy="1860639"/>
          </a:xfrm>
        </p:grpSpPr>
        <p:pic>
          <p:nvPicPr>
            <p:cNvPr id="575" name="Line Line" descr="Line Line"/>
            <p:cNvPicPr>
              <a:picLocks noChangeAspect="0"/>
            </p:cNvPicPr>
            <p:nvPr/>
          </p:nvPicPr>
          <p:blipFill>
            <a:blip r:embed="rId3">
              <a:extLst/>
            </a:blip>
            <a:stretch>
              <a:fillRect/>
            </a:stretch>
          </p:blipFill>
          <p:spPr>
            <a:xfrm rot="18075981">
              <a:off x="32559" y="918322"/>
              <a:ext cx="1578898" cy="352235"/>
            </a:xfrm>
            <a:prstGeom prst="rect">
              <a:avLst/>
            </a:prstGeom>
            <a:effectLst/>
          </p:spPr>
        </p:pic>
        <p:sp>
          <p:nvSpPr>
            <p:cNvPr id="577" name="hyperparameter"/>
            <p:cNvSpPr txBox="1"/>
            <p:nvPr/>
          </p:nvSpPr>
          <p:spPr>
            <a:xfrm>
              <a:off x="0" y="-1"/>
              <a:ext cx="2192122"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atin typeface="Helvetica Neue Light"/>
                  <a:ea typeface="Helvetica Neue Light"/>
                  <a:cs typeface="Helvetica Neue Light"/>
                  <a:sym typeface="Helvetica Neue Light"/>
                </a:defRPr>
              </a:lvl1pPr>
            </a:lstStyle>
            <a:p>
              <a:pPr>
                <a:defRPr>
                  <a:latin typeface="Helvetica Neue"/>
                  <a:ea typeface="Helvetica Neue"/>
                  <a:cs typeface="Helvetica Neue"/>
                  <a:sym typeface="Helvetica Neue"/>
                </a:defRPr>
              </a:pPr>
              <a:r>
                <a:rPr>
                  <a:latin typeface="Helvetica Neue Light"/>
                  <a:ea typeface="Helvetica Neue Light"/>
                  <a:cs typeface="Helvetica Neue Light"/>
                  <a:sym typeface="Helvetica Neue Light"/>
                </a:rPr>
                <a:t>hyperparameter</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4" grpId="1"/>
      <p:bldP build="whole" bldLvl="1" animBg="1" rev="0" advAuto="0" spid="578"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8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582" name="L2 Regularization Effect on Decission Boundaries"/>
          <p:cNvSpPr txBox="1"/>
          <p:nvPr/>
        </p:nvSpPr>
        <p:spPr>
          <a:xfrm>
            <a:off x="186257" y="566186"/>
            <a:ext cx="728929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L2 Regularization Effect on Decission Boundaries</a:t>
            </a:r>
          </a:p>
        </p:txBody>
      </p:sp>
      <p:sp>
        <p:nvSpPr>
          <p:cNvPr id="583" name="Large regularization penalty =&gt; high bias…"/>
          <p:cNvSpPr txBox="1"/>
          <p:nvPr/>
        </p:nvSpPr>
        <p:spPr>
          <a:xfrm>
            <a:off x="929602" y="1854312"/>
            <a:ext cx="6252821"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76250" indent="-476250" algn="l" defTabSz="457200">
              <a:buSzPct val="100000"/>
              <a:buAutoNum type="arabicPeriod" startAt="1"/>
              <a:defRPr b="0">
                <a:latin typeface="Helvetica Neue Light"/>
                <a:ea typeface="Helvetica Neue Light"/>
                <a:cs typeface="Helvetica Neue Light"/>
                <a:sym typeface="Helvetica Neue Light"/>
              </a:defRPr>
            </a:pPr>
            <a:r>
              <a:t>Large regularization penalty =&gt; high bias</a:t>
            </a:r>
          </a:p>
          <a:p>
            <a:pPr marL="476250" indent="-476250" algn="l" defTabSz="457200">
              <a:buSzPct val="100000"/>
              <a:buAutoNum type="arabicPeriod" startAt="1"/>
              <a:defRPr b="0">
                <a:latin typeface="Helvetica Neue Light"/>
                <a:ea typeface="Helvetica Neue Light"/>
                <a:cs typeface="Helvetica Neue Light"/>
                <a:sym typeface="Helvetica Neue Light"/>
              </a:defRPr>
            </a:pPr>
            <a:r>
              <a:t>Low regularization penalty =&gt; high variance</a:t>
            </a:r>
          </a:p>
          <a:p>
            <a:pPr marL="476250" indent="-476250" algn="l" defTabSz="457200">
              <a:buSzPct val="100000"/>
              <a:buAutoNum type="arabicPeriod" startAt="1"/>
              <a:defRPr b="0">
                <a:latin typeface="Helvetica Neue Light"/>
                <a:ea typeface="Helvetica Neue Light"/>
                <a:cs typeface="Helvetica Neue Light"/>
                <a:sym typeface="Helvetica Neue Light"/>
              </a:defRPr>
            </a:pPr>
            <a:r>
              <a:t>Good compromise</a:t>
            </a:r>
          </a:p>
        </p:txBody>
      </p:sp>
      <p:sp>
        <p:nvSpPr>
          <p:cNvPr id="584" name="1."/>
          <p:cNvSpPr txBox="1"/>
          <p:nvPr/>
        </p:nvSpPr>
        <p:spPr>
          <a:xfrm>
            <a:off x="2247080" y="7207650"/>
            <a:ext cx="3685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585" name="2."/>
          <p:cNvSpPr txBox="1"/>
          <p:nvPr/>
        </p:nvSpPr>
        <p:spPr>
          <a:xfrm>
            <a:off x="6318148" y="7207650"/>
            <a:ext cx="3685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586" name="3."/>
          <p:cNvSpPr txBox="1"/>
          <p:nvPr/>
        </p:nvSpPr>
        <p:spPr>
          <a:xfrm>
            <a:off x="10227848" y="7207650"/>
            <a:ext cx="3685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a:t>
            </a:r>
          </a:p>
        </p:txBody>
      </p:sp>
      <p:pic>
        <p:nvPicPr>
          <p:cNvPr id="587" name="pasted-movie.png" descr="pasted-movie.png"/>
          <p:cNvPicPr>
            <a:picLocks noChangeAspect="1"/>
          </p:cNvPicPr>
          <p:nvPr/>
        </p:nvPicPr>
        <p:blipFill>
          <a:blip r:embed="rId2">
            <a:extLst/>
          </a:blip>
          <a:stretch>
            <a:fillRect/>
          </a:stretch>
        </p:blipFill>
        <p:spPr>
          <a:xfrm rot="21540000">
            <a:off x="1481321" y="4055626"/>
            <a:ext cx="10364010" cy="284725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3"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9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591" name="L2 Regularization in Neural Networks"/>
          <p:cNvSpPr txBox="1"/>
          <p:nvPr/>
        </p:nvSpPr>
        <p:spPr>
          <a:xfrm>
            <a:off x="208276" y="583149"/>
            <a:ext cx="55150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L2 Regularization in Neural Networks</a:t>
            </a:r>
          </a:p>
        </p:txBody>
      </p:sp>
      <p:pic>
        <p:nvPicPr>
          <p:cNvPr id="592" name="J(_mathbf_W_)_=_.pdf" descr="J(_mathbf_W_)_=_.pdf"/>
          <p:cNvPicPr>
            <a:picLocks noChangeAspect="1"/>
          </p:cNvPicPr>
          <p:nvPr/>
        </p:nvPicPr>
        <p:blipFill>
          <a:blip r:embed="rId2">
            <a:extLst/>
          </a:blip>
          <a:stretch>
            <a:fillRect/>
          </a:stretch>
        </p:blipFill>
        <p:spPr>
          <a:xfrm>
            <a:off x="1993345" y="2721791"/>
            <a:ext cx="5829301" cy="1333501"/>
          </a:xfrm>
          <a:prstGeom prst="rect">
            <a:avLst/>
          </a:prstGeom>
          <a:ln w="12700">
            <a:miter lim="400000"/>
          </a:ln>
        </p:spPr>
      </p:pic>
      <p:sp>
        <p:nvSpPr>
          <p:cNvPr id="593" name="Equation"/>
          <p:cNvSpPr txBox="1"/>
          <p:nvPr/>
        </p:nvSpPr>
        <p:spPr>
          <a:xfrm>
            <a:off x="8078013" y="2797084"/>
            <a:ext cx="2912583" cy="140315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900" i="1">
                      <a:solidFill>
                        <a:srgbClr val="000000"/>
                      </a:solidFill>
                      <a:latin typeface="Cambria Math" panose="02040503050406030204" pitchFamily="18" charset="0"/>
                    </a:rPr>
                    <m:t>+</m:t>
                  </m:r>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λ</m:t>
                      </m:r>
                    </m:num>
                    <m:den>
                      <m:r>
                        <a:rPr xmlns:a="http://schemas.openxmlformats.org/drawingml/2006/main" sz="3900" i="1">
                          <a:solidFill>
                            <a:srgbClr val="000000"/>
                          </a:solidFill>
                          <a:latin typeface="Cambria Math" panose="02040503050406030204" pitchFamily="18" charset="0"/>
                        </a:rPr>
                        <m:t>N</m:t>
                      </m:r>
                    </m:den>
                  </m:f>
                  <m:limUpp>
                    <m:e>
                      <m:limLow>
                        <m:e>
                          <m:r>
                            <a:rPr xmlns:a="http://schemas.openxmlformats.org/drawingml/2006/main" sz="3900" i="1">
                              <a:solidFill>
                                <a:srgbClr val="000000"/>
                              </a:solidFill>
                              <a:latin typeface="Cambria Math" panose="02040503050406030204" pitchFamily="18" charset="0"/>
                            </a:rPr>
                            <m:t>∑</m:t>
                          </m:r>
                        </m:e>
                        <m:lim>
                          <m:r>
                            <a:rPr xmlns:a="http://schemas.openxmlformats.org/drawingml/2006/main" sz="3900" i="1">
                              <a:solidFill>
                                <a:srgbClr val="000000"/>
                              </a:solidFill>
                              <a:latin typeface="Cambria Math" panose="02040503050406030204" pitchFamily="18" charset="0"/>
                            </a:rPr>
                            <m:t>l</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1</m:t>
                          </m:r>
                        </m:lim>
                      </m:limLow>
                    </m:e>
                    <m:lim>
                      <m:r>
                        <a:rPr xmlns:a="http://schemas.openxmlformats.org/drawingml/2006/main" sz="3900" i="1">
                          <a:solidFill>
                            <a:srgbClr val="000000"/>
                          </a:solidFill>
                          <a:latin typeface="Cambria Math" panose="02040503050406030204" pitchFamily="18" charset="0"/>
                        </a:rPr>
                        <m:t>L</m:t>
                      </m:r>
                    </m:lim>
                  </m:limUpp>
                  <m:r>
                    <a:rPr xmlns:a="http://schemas.openxmlformats.org/drawingml/2006/main" sz="3900" i="1">
                      <a:solidFill>
                        <a:srgbClr val="000000"/>
                      </a:solidFill>
                      <a:latin typeface="Cambria Math" panose="02040503050406030204" pitchFamily="18" charset="0"/>
                    </a:rPr>
                    <m:t>∥</m:t>
                  </m:r>
                  <m:sSup>
                    <m:e>
                      <m:r>
                        <m:rPr>
                          <m:sty m:val="b"/>
                        </m:rPr>
                        <a:rPr xmlns:a="http://schemas.openxmlformats.org/drawingml/2006/main" sz="3900" i="1">
                          <a:solidFill>
                            <a:srgbClr val="000000"/>
                          </a:solidFill>
                          <a:latin typeface="Cambria Math" panose="02040503050406030204" pitchFamily="18" charset="0"/>
                        </a:rPr>
                        <m:t>w</m:t>
                      </m:r>
                    </m:e>
                    <m:sup>
                      <m:r>
                        <m:rPr>
                          <m:sty m:val="b"/>
                        </m:rPr>
                        <a:rPr xmlns:a="http://schemas.openxmlformats.org/drawingml/2006/main" sz="3900" i="1">
                          <a:solidFill>
                            <a:srgbClr val="000000"/>
                          </a:solidFill>
                          <a:latin typeface="Cambria Math" panose="02040503050406030204" pitchFamily="18" charset="0"/>
                        </a:rPr>
                        <m:t>l</m:t>
                      </m:r>
                    </m:sup>
                  </m:sSup>
                  <m:sSubSup>
                    <m:e>
                      <m:r>
                        <a:rPr xmlns:a="http://schemas.openxmlformats.org/drawingml/2006/main" sz="3900" i="1">
                          <a:solidFill>
                            <a:srgbClr val="000000"/>
                          </a:solidFill>
                          <a:latin typeface="Cambria Math" panose="02040503050406030204" pitchFamily="18" charset="0"/>
                        </a:rPr>
                        <m:t>∥</m:t>
                      </m:r>
                    </m:e>
                    <m:sub>
                      <m:r>
                        <a:rPr xmlns:a="http://schemas.openxmlformats.org/drawingml/2006/main" sz="3900" i="1">
                          <a:solidFill>
                            <a:srgbClr val="000000"/>
                          </a:solidFill>
                          <a:latin typeface="Cambria Math" panose="02040503050406030204" pitchFamily="18" charset="0"/>
                        </a:rPr>
                        <m:t>F</m:t>
                      </m:r>
                    </m:sub>
                    <m:sup>
                      <m:r>
                        <a:rPr xmlns:a="http://schemas.openxmlformats.org/drawingml/2006/main" sz="3900" i="1">
                          <a:solidFill>
                            <a:srgbClr val="000000"/>
                          </a:solidFill>
                          <a:latin typeface="Cambria Math" panose="02040503050406030204" pitchFamily="18" charset="0"/>
                        </a:rPr>
                        <m:t>2</m:t>
                      </m:r>
                    </m:sup>
                  </m:sSubSup>
                </m:oMath>
              </m:oMathPara>
            </a14:m>
            <a:endParaRPr sz="3900"/>
          </a:p>
        </p:txBody>
      </p:sp>
      <p:sp>
        <p:nvSpPr>
          <p:cNvPr id="594" name="Equation"/>
          <p:cNvSpPr txBox="1"/>
          <p:nvPr/>
        </p:nvSpPr>
        <p:spPr>
          <a:xfrm>
            <a:off x="2166262" y="6522800"/>
            <a:ext cx="3321218" cy="89419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sSup>
                    <m:e>
                      <m:r>
                        <m:rPr>
                          <m:sty m:val="b"/>
                        </m:rPr>
                        <a:rPr xmlns:a="http://schemas.openxmlformats.org/drawingml/2006/main" sz="3000" i="1">
                          <a:solidFill>
                            <a:srgbClr val="000000"/>
                          </a:solidFill>
                          <a:latin typeface="Cambria Math" panose="02040503050406030204" pitchFamily="18" charset="0"/>
                        </a:rPr>
                        <m:t>w</m:t>
                      </m:r>
                    </m:e>
                    <m:sup>
                      <m:r>
                        <a:rPr xmlns:a="http://schemas.openxmlformats.org/drawingml/2006/main" sz="3000" i="1">
                          <a:solidFill>
                            <a:srgbClr val="000000"/>
                          </a:solidFill>
                          <a:latin typeface="Cambria Math" panose="02040503050406030204" pitchFamily="18" charset="0"/>
                        </a:rPr>
                        <m:t>l</m:t>
                      </m:r>
                    </m:sup>
                  </m:sSup>
                  <m:sSubSup>
                    <m:e>
                      <m:r>
                        <a:rPr xmlns:a="http://schemas.openxmlformats.org/drawingml/2006/main" sz="3000" i="1">
                          <a:solidFill>
                            <a:srgbClr val="000000"/>
                          </a:solidFill>
                          <a:latin typeface="Cambria Math" panose="02040503050406030204" pitchFamily="18" charset="0"/>
                        </a:rPr>
                        <m:t>∥</m:t>
                      </m:r>
                    </m:e>
                    <m:sub>
                      <m:r>
                        <a:rPr xmlns:a="http://schemas.openxmlformats.org/drawingml/2006/main" sz="3000" i="1">
                          <a:solidFill>
                            <a:srgbClr val="000000"/>
                          </a:solidFill>
                          <a:latin typeface="Cambria Math" panose="02040503050406030204" pitchFamily="18" charset="0"/>
                        </a:rPr>
                        <m:t>F</m:t>
                      </m:r>
                    </m:sub>
                    <m:sup>
                      <m:r>
                        <a:rPr xmlns:a="http://schemas.openxmlformats.org/drawingml/2006/main" sz="3000" i="1">
                          <a:solidFill>
                            <a:srgbClr val="000000"/>
                          </a:solidFill>
                          <a:latin typeface="Cambria Math" panose="02040503050406030204" pitchFamily="18" charset="0"/>
                        </a:rPr>
                        <m:t>2</m:t>
                      </m:r>
                    </m:sup>
                  </m:sSubSup>
                  <m:r>
                    <a:rPr xmlns:a="http://schemas.openxmlformats.org/drawingml/2006/main" sz="3000" i="1">
                      <a:solidFill>
                        <a:srgbClr val="000000"/>
                      </a:solidFill>
                      <a:latin typeface="Cambria Math" panose="02040503050406030204" pitchFamily="18" charset="0"/>
                    </a:rPr>
                    <m:t>=</m:t>
                  </m:r>
                  <m:limLow>
                    <m:e>
                      <m:r>
                        <a:rPr xmlns:a="http://schemas.openxmlformats.org/drawingml/2006/main" sz="3000" i="1">
                          <a:solidFill>
                            <a:srgbClr val="000000"/>
                          </a:solidFill>
                          <a:latin typeface="Cambria Math" panose="02040503050406030204" pitchFamily="18" charset="0"/>
                        </a:rPr>
                        <m:t>∑</m:t>
                      </m:r>
                    </m:e>
                    <m:lim>
                      <m:r>
                        <a:rPr xmlns:a="http://schemas.openxmlformats.org/drawingml/2006/main" sz="3000" i="1">
                          <a:solidFill>
                            <a:srgbClr val="000000"/>
                          </a:solidFill>
                          <a:latin typeface="Cambria Math" panose="02040503050406030204" pitchFamily="18" charset="0"/>
                        </a:rPr>
                        <m:t>i</m:t>
                      </m:r>
                    </m:lim>
                  </m:limLow>
                  <m:limLow>
                    <m:e>
                      <m:r>
                        <a:rPr xmlns:a="http://schemas.openxmlformats.org/drawingml/2006/main" sz="3000" i="1">
                          <a:solidFill>
                            <a:srgbClr val="000000"/>
                          </a:solidFill>
                          <a:latin typeface="Cambria Math" panose="02040503050406030204" pitchFamily="18" charset="0"/>
                        </a:rPr>
                        <m:t>∑</m:t>
                      </m:r>
                    </m:e>
                    <m:lim>
                      <m:r>
                        <a:rPr xmlns:a="http://schemas.openxmlformats.org/drawingml/2006/main" sz="3000" i="1">
                          <a:solidFill>
                            <a:srgbClr val="000000"/>
                          </a:solidFill>
                          <a:latin typeface="Cambria Math" panose="02040503050406030204" pitchFamily="18" charset="0"/>
                        </a:rPr>
                        <m:t>j</m:t>
                      </m:r>
                    </m:lim>
                  </m:limLow>
                  <m:r>
                    <a:rPr xmlns:a="http://schemas.openxmlformats.org/drawingml/2006/main" sz="3000" i="1">
                      <a:solidFill>
                        <a:srgbClr val="000000"/>
                      </a:solidFill>
                      <a:latin typeface="Cambria Math" panose="02040503050406030204" pitchFamily="18" charset="0"/>
                    </a:rPr>
                    <m:t>(</m:t>
                  </m:r>
                  <m:sSubSup>
                    <m:e>
                      <m:r>
                        <a:rPr xmlns:a="http://schemas.openxmlformats.org/drawingml/2006/main" sz="3000" i="1">
                          <a:solidFill>
                            <a:srgbClr val="000000"/>
                          </a:solidFill>
                          <a:latin typeface="Cambria Math" panose="02040503050406030204" pitchFamily="18" charset="0"/>
                        </a:rPr>
                        <m:t>ω</m:t>
                      </m:r>
                    </m:e>
                    <m:sub>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j</m:t>
                      </m:r>
                    </m:sub>
                    <m:sup>
                      <m:r>
                        <a:rPr xmlns:a="http://schemas.openxmlformats.org/drawingml/2006/main" sz="3000" i="1">
                          <a:solidFill>
                            <a:srgbClr val="000000"/>
                          </a:solidFill>
                          <a:latin typeface="Cambria Math" panose="02040503050406030204" pitchFamily="18" charset="0"/>
                        </a:rPr>
                        <m:t>l</m:t>
                      </m:r>
                    </m:sup>
                  </m:sSubSup>
                  <m:sSup>
                    <m:e>
                      <m:r>
                        <a:rPr xmlns:a="http://schemas.openxmlformats.org/drawingml/2006/main" sz="3000" i="1">
                          <a:solidFill>
                            <a:srgbClr val="000000"/>
                          </a:solidFill>
                          <a:latin typeface="Cambria Math" panose="02040503050406030204" pitchFamily="18" charset="0"/>
                        </a:rPr>
                        <m:t>)</m:t>
                      </m:r>
                    </m:e>
                    <m:sup>
                      <m:r>
                        <a:rPr xmlns:a="http://schemas.openxmlformats.org/drawingml/2006/main" sz="3000" i="1">
                          <a:solidFill>
                            <a:srgbClr val="000000"/>
                          </a:solidFill>
                          <a:latin typeface="Cambria Math" panose="02040503050406030204" pitchFamily="18" charset="0"/>
                        </a:rPr>
                        <m:t>2</m:t>
                      </m:r>
                    </m:sup>
                  </m:sSup>
                </m:oMath>
              </m:oMathPara>
            </a14:m>
            <a:endParaRPr sz="3000"/>
          </a:p>
        </p:txBody>
      </p:sp>
      <p:pic>
        <p:nvPicPr>
          <p:cNvPr id="595" name="Line Line" descr="Line Line"/>
          <p:cNvPicPr>
            <a:picLocks noChangeAspect="0"/>
          </p:cNvPicPr>
          <p:nvPr/>
        </p:nvPicPr>
        <p:blipFill>
          <a:blip r:embed="rId3">
            <a:extLst/>
          </a:blip>
          <a:stretch>
            <a:fillRect/>
          </a:stretch>
        </p:blipFill>
        <p:spPr>
          <a:xfrm rot="6814244">
            <a:off x="8526606" y="4682641"/>
            <a:ext cx="1285235" cy="352235"/>
          </a:xfrm>
          <a:prstGeom prst="rect">
            <a:avLst/>
          </a:prstGeom>
        </p:spPr>
      </p:pic>
      <p:sp>
        <p:nvSpPr>
          <p:cNvPr id="597" name="sum over layers"/>
          <p:cNvSpPr txBox="1"/>
          <p:nvPr/>
        </p:nvSpPr>
        <p:spPr>
          <a:xfrm>
            <a:off x="8232981" y="5370170"/>
            <a:ext cx="216926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Helvetica Neue Light"/>
                <a:ea typeface="Helvetica Neue Light"/>
                <a:cs typeface="Helvetica Neue Light"/>
                <a:sym typeface="Helvetica Neue Light"/>
              </a:defRPr>
            </a:lvl1pPr>
          </a:lstStyle>
          <a:p>
            <a:pPr>
              <a:defRPr>
                <a:latin typeface="Helvetica Neue"/>
                <a:ea typeface="Helvetica Neue"/>
                <a:cs typeface="Helvetica Neue"/>
                <a:sym typeface="Helvetica Neue"/>
              </a:defRPr>
            </a:pPr>
            <a:r>
              <a:rPr>
                <a:latin typeface="Helvetica Neue Light"/>
                <a:ea typeface="Helvetica Neue Light"/>
                <a:cs typeface="Helvetica Neue Light"/>
                <a:sym typeface="Helvetica Neue Light"/>
              </a:rPr>
              <a:t>sum over layers</a:t>
            </a:r>
          </a:p>
        </p:txBody>
      </p:sp>
      <p:grpSp>
        <p:nvGrpSpPr>
          <p:cNvPr id="601" name="Group"/>
          <p:cNvGrpSpPr/>
          <p:nvPr/>
        </p:nvGrpSpPr>
        <p:grpSpPr>
          <a:xfrm>
            <a:off x="1265479" y="4894774"/>
            <a:ext cx="6373311" cy="461060"/>
            <a:chOff x="0" y="0"/>
            <a:chExt cx="6373310" cy="461058"/>
          </a:xfrm>
        </p:grpSpPr>
        <p:sp>
          <p:nvSpPr>
            <p:cNvPr id="598" name="where"/>
            <p:cNvSpPr txBox="1"/>
            <p:nvPr/>
          </p:nvSpPr>
          <p:spPr>
            <a:xfrm>
              <a:off x="0" y="-1"/>
              <a:ext cx="910743"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b="0">
                  <a:latin typeface="Helvetica Neue Light"/>
                  <a:ea typeface="Helvetica Neue Light"/>
                  <a:cs typeface="Helvetica Neue Light"/>
                  <a:sym typeface="Helvetica Neue Light"/>
                </a:defRPr>
              </a:lvl1pPr>
            </a:lstStyle>
            <a:p>
              <a:pPr/>
              <a:r>
                <a:t>where</a:t>
              </a:r>
            </a:p>
          </p:txBody>
        </p:sp>
        <p:sp>
          <p:nvSpPr>
            <p:cNvPr id="599" name="Equation"/>
            <p:cNvSpPr txBox="1"/>
            <p:nvPr/>
          </p:nvSpPr>
          <p:spPr>
            <a:xfrm>
              <a:off x="1078671" y="12109"/>
              <a:ext cx="874141" cy="436841"/>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000" i="1">
                        <a:solidFill>
                          <a:srgbClr val="000000"/>
                        </a:solidFill>
                        <a:latin typeface="Cambria Math" panose="02040503050406030204" pitchFamily="18" charset="0"/>
                      </a:rPr>
                      <m:t>∥</m:t>
                    </m:r>
                    <m:sSup>
                      <m:e>
                        <m:r>
                          <m:rPr>
                            <m:sty m:val="b"/>
                          </m:rPr>
                          <a:rPr xmlns:a="http://schemas.openxmlformats.org/drawingml/2006/main" sz="3000" i="1">
                            <a:solidFill>
                              <a:srgbClr val="000000"/>
                            </a:solidFill>
                            <a:latin typeface="Cambria Math" panose="02040503050406030204" pitchFamily="18" charset="0"/>
                          </a:rPr>
                          <m:t>w</m:t>
                        </m:r>
                      </m:e>
                      <m:sup>
                        <m:r>
                          <a:rPr xmlns:a="http://schemas.openxmlformats.org/drawingml/2006/main" sz="3000" i="1">
                            <a:solidFill>
                              <a:srgbClr val="000000"/>
                            </a:solidFill>
                            <a:latin typeface="Cambria Math" panose="02040503050406030204" pitchFamily="18" charset="0"/>
                          </a:rPr>
                          <m:t>l</m:t>
                        </m:r>
                      </m:sup>
                    </m:sSup>
                    <m:sSubSup>
                      <m:e>
                        <m:r>
                          <a:rPr xmlns:a="http://schemas.openxmlformats.org/drawingml/2006/main" sz="3000" i="1">
                            <a:solidFill>
                              <a:srgbClr val="000000"/>
                            </a:solidFill>
                            <a:latin typeface="Cambria Math" panose="02040503050406030204" pitchFamily="18" charset="0"/>
                          </a:rPr>
                          <m:t>∥</m:t>
                        </m:r>
                      </m:e>
                      <m:sub>
                        <m:r>
                          <a:rPr xmlns:a="http://schemas.openxmlformats.org/drawingml/2006/main" sz="3000" i="1">
                            <a:solidFill>
                              <a:srgbClr val="000000"/>
                            </a:solidFill>
                            <a:latin typeface="Cambria Math" panose="02040503050406030204" pitchFamily="18" charset="0"/>
                          </a:rPr>
                          <m:t>F</m:t>
                        </m:r>
                      </m:sub>
                      <m:sup>
                        <m:r>
                          <a:rPr xmlns:a="http://schemas.openxmlformats.org/drawingml/2006/main" sz="3000" i="1">
                            <a:solidFill>
                              <a:srgbClr val="000000"/>
                            </a:solidFill>
                            <a:latin typeface="Cambria Math" panose="02040503050406030204" pitchFamily="18" charset="0"/>
                          </a:rPr>
                          <m:t>2</m:t>
                        </m:r>
                      </m:sup>
                    </m:sSubSup>
                  </m:oMath>
                </m:oMathPara>
              </a14:m>
              <a:endParaRPr sz="3000"/>
            </a:p>
          </p:txBody>
        </p:sp>
        <p:sp>
          <p:nvSpPr>
            <p:cNvPr id="600" name="is the Frobenius norm (squared)"/>
            <p:cNvSpPr txBox="1"/>
            <p:nvPr/>
          </p:nvSpPr>
          <p:spPr>
            <a:xfrm>
              <a:off x="2120740" y="-1"/>
              <a:ext cx="4252571"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b="0">
                  <a:latin typeface="Helvetica Neue Light"/>
                  <a:ea typeface="Helvetica Neue Light"/>
                  <a:cs typeface="Helvetica Neue Light"/>
                  <a:sym typeface="Helvetica Neue Light"/>
                </a:defRPr>
              </a:lvl1pPr>
            </a:lstStyle>
            <a:p>
              <a:pPr/>
              <a:r>
                <a:t>is the Frobenius norm (squared)</a:t>
              </a:r>
            </a:p>
          </p:txBody>
        </p:sp>
      </p:gr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0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605" name="Regularization:  Dropout"/>
          <p:cNvSpPr txBox="1"/>
          <p:nvPr/>
        </p:nvSpPr>
        <p:spPr>
          <a:xfrm>
            <a:off x="80036" y="532261"/>
            <a:ext cx="37377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Regularization:  Dropout </a:t>
            </a:r>
          </a:p>
        </p:txBody>
      </p:sp>
      <p:sp>
        <p:nvSpPr>
          <p:cNvPr id="606" name="During training cripple neural network by removing hidden units stochastically"/>
          <p:cNvSpPr txBox="1"/>
          <p:nvPr/>
        </p:nvSpPr>
        <p:spPr>
          <a:xfrm>
            <a:off x="200203" y="1410583"/>
            <a:ext cx="11137393" cy="830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42900" indent="-342900" algn="l" defTabSz="457200">
              <a:defRPr b="0">
                <a:latin typeface="Helvetica Neue Light"/>
                <a:ea typeface="Helvetica Neue Light"/>
                <a:cs typeface="Helvetica Neue Light"/>
                <a:sym typeface="Helvetica Neue Light"/>
              </a:defRPr>
            </a:pPr>
            <a:r>
              <a:rPr b="1">
                <a:solidFill>
                  <a:schemeClr val="accent5">
                    <a:lumOff val="-29866"/>
                  </a:schemeClr>
                </a:solidFill>
                <a:latin typeface="Helvetica Neue"/>
                <a:ea typeface="Helvetica Neue"/>
                <a:cs typeface="Helvetica Neue"/>
                <a:sym typeface="Helvetica Neue"/>
              </a:rPr>
              <a:t>During training</a:t>
            </a:r>
            <a:r>
              <a:t> cripple neural network by </a:t>
            </a:r>
            <a:r>
              <a:rPr b="1">
                <a:solidFill>
                  <a:schemeClr val="accent3">
                    <a:hueOff val="914337"/>
                    <a:satOff val="31515"/>
                    <a:lumOff val="-30790"/>
                  </a:schemeClr>
                </a:solidFill>
                <a:latin typeface="Helvetica Neue"/>
                <a:ea typeface="Helvetica Neue"/>
                <a:cs typeface="Helvetica Neue"/>
                <a:sym typeface="Helvetica Neue"/>
              </a:rPr>
              <a:t>removing hidden units stochastically </a:t>
            </a:r>
            <a:endParaRPr b="1">
              <a:solidFill>
                <a:schemeClr val="accent3">
                  <a:hueOff val="914337"/>
                  <a:satOff val="31515"/>
                  <a:lumOff val="-30790"/>
                </a:schemeClr>
              </a:solidFill>
              <a:latin typeface="Helvetica Neue"/>
              <a:ea typeface="Helvetica Neue"/>
              <a:cs typeface="Helvetica Neue"/>
              <a:sym typeface="Helvetica Neue"/>
            </a:endParaRPr>
          </a:p>
        </p:txBody>
      </p:sp>
      <p:pic>
        <p:nvPicPr>
          <p:cNvPr id="607" name="Image" descr="Image"/>
          <p:cNvPicPr>
            <a:picLocks noChangeAspect="1"/>
          </p:cNvPicPr>
          <p:nvPr/>
        </p:nvPicPr>
        <p:blipFill>
          <a:blip r:embed="rId2">
            <a:extLst/>
          </a:blip>
          <a:stretch>
            <a:fillRect/>
          </a:stretch>
        </p:blipFill>
        <p:spPr>
          <a:xfrm>
            <a:off x="2426926" y="4192513"/>
            <a:ext cx="8100148" cy="3857774"/>
          </a:xfrm>
          <a:prstGeom prst="rect">
            <a:avLst/>
          </a:prstGeom>
          <a:ln w="12700">
            <a:miter lim="400000"/>
          </a:ln>
        </p:spPr>
      </p:pic>
      <p:pic>
        <p:nvPicPr>
          <p:cNvPr id="608" name="Image" descr="Image"/>
          <p:cNvPicPr>
            <a:picLocks noChangeAspect="1"/>
          </p:cNvPicPr>
          <p:nvPr/>
        </p:nvPicPr>
        <p:blipFill>
          <a:blip r:embed="rId3">
            <a:extLst/>
          </a:blip>
          <a:stretch>
            <a:fillRect/>
          </a:stretch>
        </p:blipFill>
        <p:spPr>
          <a:xfrm>
            <a:off x="10430861" y="8440892"/>
            <a:ext cx="2517831" cy="337722"/>
          </a:xfrm>
          <a:prstGeom prst="rect">
            <a:avLst/>
          </a:prstGeom>
          <a:ln w="12700">
            <a:miter lim="400000"/>
          </a:ln>
        </p:spPr>
      </p:pic>
      <p:sp>
        <p:nvSpPr>
          <p:cNvPr id="609" name="Randomly set some activations to 0…"/>
          <p:cNvSpPr txBox="1"/>
          <p:nvPr/>
        </p:nvSpPr>
        <p:spPr>
          <a:xfrm>
            <a:off x="225603" y="2525370"/>
            <a:ext cx="5975529"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defTabSz="457200">
              <a:buSzPct val="145000"/>
              <a:buChar char="•"/>
              <a:defRPr b="0">
                <a:latin typeface="Helvetica Neue Light"/>
                <a:ea typeface="Helvetica Neue Light"/>
                <a:cs typeface="Helvetica Neue Light"/>
                <a:sym typeface="Helvetica Neue Light"/>
              </a:defRPr>
            </a:pPr>
            <a:r>
              <a:t>Randomly set some activations to 0 </a:t>
            </a:r>
          </a:p>
          <a:p>
            <a:pPr marL="333375" indent="-333375" algn="l" defTabSz="457200">
              <a:buSzPct val="145000"/>
              <a:buChar char="•"/>
              <a:defRPr b="0">
                <a:latin typeface="Helvetica Neue Light"/>
                <a:ea typeface="Helvetica Neue Light"/>
                <a:cs typeface="Helvetica Neue Light"/>
                <a:sym typeface="Helvetica Neue Light"/>
              </a:defRPr>
            </a:pPr>
            <a:r>
              <a:t>Typically ‘drop’ 50% of activations in layer </a:t>
            </a:r>
          </a:p>
          <a:p>
            <a:pPr marL="333375" indent="-333375" algn="l" defTabSz="457200">
              <a:buSzPct val="145000"/>
              <a:buChar char="•"/>
              <a:defRPr b="0">
                <a:latin typeface="Helvetica Neue Light"/>
                <a:ea typeface="Helvetica Neue Light"/>
                <a:cs typeface="Helvetica Neue Light"/>
                <a:sym typeface="Helvetica Neue Light"/>
              </a:defRPr>
            </a:pPr>
            <a:r>
              <a:t>Forces network to not rely on any 1 node </a:t>
            </a:r>
            <a:br/>
          </a:p>
        </p:txBody>
      </p:sp>
      <p:pic>
        <p:nvPicPr>
          <p:cNvPr id="610" name="Image" descr="Image"/>
          <p:cNvPicPr>
            <a:picLocks noChangeAspect="1"/>
          </p:cNvPicPr>
          <p:nvPr/>
        </p:nvPicPr>
        <p:blipFill>
          <a:blip r:embed="rId4">
            <a:extLst/>
          </a:blip>
          <a:stretch>
            <a:fillRect/>
          </a:stretch>
        </p:blipFill>
        <p:spPr>
          <a:xfrm>
            <a:off x="2460951" y="4475262"/>
            <a:ext cx="8032098" cy="3546276"/>
          </a:xfrm>
          <a:prstGeom prst="rect">
            <a:avLst/>
          </a:prstGeom>
          <a:ln w="12700">
            <a:miter lim="400000"/>
          </a:ln>
        </p:spPr>
      </p:pic>
      <p:pic>
        <p:nvPicPr>
          <p:cNvPr id="611" name="Image" descr="Image"/>
          <p:cNvPicPr>
            <a:picLocks noChangeAspect="1"/>
          </p:cNvPicPr>
          <p:nvPr/>
        </p:nvPicPr>
        <p:blipFill>
          <a:blip r:embed="rId5">
            <a:extLst/>
          </a:blip>
          <a:stretch>
            <a:fillRect/>
          </a:stretch>
        </p:blipFill>
        <p:spPr>
          <a:xfrm>
            <a:off x="2408989" y="4565470"/>
            <a:ext cx="8390022" cy="3619860"/>
          </a:xfrm>
          <a:prstGeom prst="rect">
            <a:avLst/>
          </a:prstGeom>
          <a:ln w="12700">
            <a:miter lim="400000"/>
          </a:ln>
        </p:spPr>
      </p:pic>
      <p:grpSp>
        <p:nvGrpSpPr>
          <p:cNvPr id="614" name="Group"/>
          <p:cNvGrpSpPr/>
          <p:nvPr/>
        </p:nvGrpSpPr>
        <p:grpSpPr>
          <a:xfrm>
            <a:off x="2395769" y="4403649"/>
            <a:ext cx="8162462" cy="3689502"/>
            <a:chOff x="0" y="316100"/>
            <a:chExt cx="8162461" cy="3689501"/>
          </a:xfrm>
        </p:grpSpPr>
        <p:pic>
          <p:nvPicPr>
            <p:cNvPr id="612" name="Image" descr="Image"/>
            <p:cNvPicPr>
              <a:picLocks noChangeAspect="1"/>
            </p:cNvPicPr>
            <p:nvPr/>
          </p:nvPicPr>
          <p:blipFill>
            <a:blip r:embed="rId6">
              <a:extLst/>
            </a:blip>
            <a:stretch>
              <a:fillRect/>
            </a:stretch>
          </p:blipFill>
          <p:spPr>
            <a:xfrm>
              <a:off x="0" y="316100"/>
              <a:ext cx="8162462" cy="3689503"/>
            </a:xfrm>
            <a:prstGeom prst="rect">
              <a:avLst/>
            </a:prstGeom>
            <a:ln w="12700" cap="flat">
              <a:noFill/>
              <a:miter lim="400000"/>
            </a:ln>
            <a:effectLst/>
          </p:spPr>
        </p:pic>
        <p:sp>
          <p:nvSpPr>
            <p:cNvPr id="613" name="In validation &amp; test we use the…"/>
            <p:cNvSpPr/>
            <p:nvPr/>
          </p:nvSpPr>
          <p:spPr>
            <a:xfrm>
              <a:off x="5673912" y="41467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342900" indent="-342900" algn="l" defTabSz="457200">
                <a:defRPr b="0">
                  <a:solidFill>
                    <a:schemeClr val="accent1">
                      <a:hueOff val="114395"/>
                      <a:lumOff val="-24975"/>
                    </a:schemeClr>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In validation &amp; test we use the</a:t>
              </a:r>
              <a:endParaRPr b="1">
                <a:latin typeface="Helvetica Neue"/>
                <a:ea typeface="Helvetica Neue"/>
                <a:cs typeface="Helvetica Neue"/>
                <a:sym typeface="Helvetica Neue"/>
              </a:endParaRPr>
            </a:p>
            <a:p>
              <a:pPr marL="342900" indent="-342900" algn="l" defTabSz="457200">
                <a:defRPr b="0">
                  <a:solidFill>
                    <a:schemeClr val="accent1">
                      <a:hueOff val="114395"/>
                      <a:lumOff val="-24975"/>
                    </a:schemeClr>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full network!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60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6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Subtype="0" presetID="1" grpId="5" fill="hold">
                                  <p:stCondLst>
                                    <p:cond delay="0"/>
                                  </p:stCondLst>
                                  <p:iterate type="el" backwards="0">
                                    <p:tmAbs val="0"/>
                                  </p:iterate>
                                  <p:childTnLst>
                                    <p:set>
                                      <p:cBhvr>
                                        <p:cTn id="22" fill="hold">
                                          <p:stCondLst>
                                            <p:cond delay="0"/>
                                          </p:stCondLst>
                                        </p:cTn>
                                        <p:tgtEl>
                                          <p:spTgt spid="6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6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1" grpId="4"/>
      <p:bldP build="whole" bldLvl="1" animBg="1" rev="0" advAuto="0" spid="611" grpId="5"/>
      <p:bldP build="whole" bldLvl="1" animBg="1" rev="0" advAuto="0" spid="614" grpId="6"/>
      <p:bldP build="whole" bldLvl="1" animBg="1" rev="0" advAuto="0" spid="607" grpId="1"/>
      <p:bldP build="whole" bldLvl="1" animBg="1" rev="0" advAuto="0" spid="610" grpId="3"/>
      <p:bldP build="whole" bldLvl="1" animBg="1" rev="0" advAuto="0" spid="610" grpId="2"/>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1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618" name="Dropout: Possible Interpretation"/>
          <p:cNvSpPr txBox="1"/>
          <p:nvPr/>
        </p:nvSpPr>
        <p:spPr>
          <a:xfrm>
            <a:off x="564509" y="610504"/>
            <a:ext cx="47704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Dropout: Possible Interpretation</a:t>
            </a:r>
          </a:p>
        </p:txBody>
      </p:sp>
      <p:sp>
        <p:nvSpPr>
          <p:cNvPr id="619" name="Network will learn not to rely on specific connections too heavily…"/>
          <p:cNvSpPr txBox="1"/>
          <p:nvPr/>
        </p:nvSpPr>
        <p:spPr>
          <a:xfrm>
            <a:off x="598784" y="2452325"/>
            <a:ext cx="9472906" cy="48489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76250" indent="-476250" algn="l" defTabSz="457200">
              <a:lnSpc>
                <a:spcPct val="150000"/>
              </a:lnSpc>
              <a:buSzPct val="100000"/>
              <a:buAutoNum type="arabicPeriod" startAt="1"/>
              <a:defRPr b="0">
                <a:latin typeface="Helvetica Neue Light"/>
                <a:ea typeface="Helvetica Neue Light"/>
                <a:cs typeface="Helvetica Neue Light"/>
                <a:sym typeface="Helvetica Neue Light"/>
              </a:defRPr>
            </a:pPr>
            <a:r>
              <a:t>Network will learn </a:t>
            </a:r>
            <a:r>
              <a:rPr b="1">
                <a:solidFill>
                  <a:schemeClr val="accent1">
                    <a:lumOff val="-13575"/>
                  </a:schemeClr>
                </a:solidFill>
                <a:latin typeface="Helvetica Neue"/>
                <a:ea typeface="Helvetica Neue"/>
                <a:cs typeface="Helvetica Neue"/>
                <a:sym typeface="Helvetica Neue"/>
              </a:rPr>
              <a:t>not to rely on specific connections</a:t>
            </a:r>
            <a:r>
              <a:t> too heavily</a:t>
            </a:r>
          </a:p>
          <a:p>
            <a:pPr lvl="1" marL="777875" indent="-333375" algn="l" defTabSz="457200">
              <a:lnSpc>
                <a:spcPct val="150000"/>
              </a:lnSpc>
              <a:buSzPct val="145000"/>
              <a:buChar char="•"/>
              <a:defRPr b="0">
                <a:latin typeface="Helvetica Neue Light"/>
                <a:ea typeface="Helvetica Neue Light"/>
                <a:cs typeface="Helvetica Neue Light"/>
                <a:sym typeface="Helvetica Neue Light"/>
              </a:defRPr>
            </a:pPr>
            <a:r>
              <a:t>We’ll consider more connections</a:t>
            </a:r>
          </a:p>
          <a:p>
            <a:pPr lvl="1" marL="777875" indent="-333375" algn="l" defTabSz="457200">
              <a:lnSpc>
                <a:spcPct val="150000"/>
              </a:lnSpc>
              <a:buSzPct val="145000"/>
              <a:buChar char="•"/>
              <a:defRPr b="0">
                <a:latin typeface="Helvetica Neue Light"/>
                <a:ea typeface="Helvetica Neue Light"/>
                <a:cs typeface="Helvetica Neue Light"/>
                <a:sym typeface="Helvetica Neue Light"/>
              </a:defRPr>
            </a:pPr>
            <a:r>
              <a:t>Weight values more “spread-out” (similar to L2 norm)</a:t>
            </a:r>
          </a:p>
          <a:p>
            <a:pPr marL="476250" indent="-476250" algn="l" defTabSz="457200">
              <a:lnSpc>
                <a:spcPct val="150000"/>
              </a:lnSpc>
              <a:buSzPct val="100000"/>
              <a:buAutoNum type="arabicPeriod" startAt="1"/>
              <a:defRPr b="0">
                <a:latin typeface="Helvetica Neue Light"/>
                <a:ea typeface="Helvetica Neue Light"/>
                <a:cs typeface="Helvetica Neue Light"/>
                <a:sym typeface="Helvetica Neue Light"/>
              </a:defRPr>
            </a:pPr>
            <a:r>
              <a:rPr b="1">
                <a:solidFill>
                  <a:schemeClr val="accent1">
                    <a:lumOff val="-13575"/>
                  </a:schemeClr>
                </a:solidFill>
                <a:latin typeface="Helvetica Neue"/>
                <a:ea typeface="Helvetica Neue"/>
                <a:cs typeface="Helvetica Neue"/>
                <a:sym typeface="Helvetica Neue"/>
              </a:rPr>
              <a:t>Ensemble method interpretation</a:t>
            </a:r>
            <a:r>
              <a:t>:</a:t>
            </a:r>
          </a:p>
          <a:p>
            <a:pPr lvl="1" marL="777875" indent="-333375" algn="l" defTabSz="457200">
              <a:lnSpc>
                <a:spcPct val="150000"/>
              </a:lnSpc>
              <a:buSzPct val="145000"/>
              <a:buChar char="•"/>
              <a:defRPr b="0">
                <a:latin typeface="Helvetica Neue Light"/>
                <a:ea typeface="Helvetica Neue Light"/>
                <a:cs typeface="Helvetica Neue Light"/>
                <a:sym typeface="Helvetica Neue Light"/>
              </a:defRPr>
            </a:pPr>
            <a:r>
              <a:t>Different model for each minibatch (weight-sharing =&gt; regularizes)</a:t>
            </a:r>
          </a:p>
          <a:p>
            <a:pPr lvl="1" marL="777875" indent="-333375" algn="l" defTabSz="457200">
              <a:lnSpc>
                <a:spcPct val="150000"/>
              </a:lnSpc>
              <a:buSzPct val="145000"/>
              <a:buChar char="•"/>
              <a:defRPr b="0">
                <a:latin typeface="Helvetica Neue Light"/>
                <a:ea typeface="Helvetica Neue Light"/>
                <a:cs typeface="Helvetica Neue Light"/>
                <a:sym typeface="Helvetica Neue Light"/>
              </a:defRPr>
            </a:pPr>
            <a:r>
              <a:t>Infernce can be seen as a geometric average of those models </a:t>
            </a:r>
          </a:p>
          <a:p>
            <a:pPr lvl="1" marL="777875" indent="-333375" algn="l" defTabSz="457200">
              <a:lnSpc>
                <a:spcPct val="150000"/>
              </a:lnSpc>
              <a:buSzPct val="145000"/>
              <a:buChar char="•"/>
              <a:defRPr b="0">
                <a:latin typeface="Helvetica Neue Light"/>
                <a:ea typeface="Helvetica Neue Light"/>
                <a:cs typeface="Helvetica Neue Light"/>
                <a:sym typeface="Helvetica Neue Light"/>
              </a:defRPr>
            </a:pPr>
          </a:p>
          <a:p>
            <a:pPr marL="333375" indent="-333375" algn="l" defTabSz="457200">
              <a:lnSpc>
                <a:spcPct val="150000"/>
              </a:lnSpc>
              <a:buSzPct val="145000"/>
              <a:buChar char="•"/>
              <a:defRPr b="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Normalization Layers"/>
          <p:cNvSpPr txBox="1"/>
          <p:nvPr/>
        </p:nvSpPr>
        <p:spPr>
          <a:xfrm>
            <a:off x="4519675" y="3910775"/>
            <a:ext cx="3965449"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2C2A56"/>
                </a:solidFill>
              </a:defRPr>
            </a:lvl1pPr>
          </a:lstStyle>
          <a:p>
            <a:pPr/>
            <a:r>
              <a:t>Normalization Layers</a:t>
            </a:r>
          </a:p>
        </p:txBody>
      </p:sp>
      <p:sp>
        <p:nvSpPr>
          <p:cNvPr id="622"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pic>
        <p:nvPicPr>
          <p:cNvPr id="623" name="uc3m-logo.pdf" descr="uc3m-logo.pdf"/>
          <p:cNvPicPr>
            <a:picLocks noChangeAspect="1"/>
          </p:cNvPicPr>
          <p:nvPr/>
        </p:nvPicPr>
        <p:blipFill>
          <a:blip r:embed="rId3">
            <a:extLst/>
          </a:blip>
          <a:stretch>
            <a:fillRect/>
          </a:stretch>
        </p:blipFill>
        <p:spPr>
          <a:xfrm>
            <a:off x="11134421" y="8909050"/>
            <a:ext cx="1686229" cy="51021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Internal shift"/>
          <p:cNvSpPr txBox="1"/>
          <p:nvPr/>
        </p:nvSpPr>
        <p:spPr>
          <a:xfrm>
            <a:off x="210007" y="442570"/>
            <a:ext cx="19421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Internal shift</a:t>
            </a:r>
          </a:p>
        </p:txBody>
      </p:sp>
      <p:sp>
        <p:nvSpPr>
          <p:cNvPr id="628" name="Line"/>
          <p:cNvSpPr/>
          <p:nvPr/>
        </p:nvSpPr>
        <p:spPr>
          <a:xfrm>
            <a:off x="200173" y="1058862"/>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2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630" name="Training Deep Neural Networks is complicated by the fact that the distribution of each  layer’s inputs changes during training, as the parameters of the previous layers change…"/>
          <p:cNvSpPr txBox="1"/>
          <p:nvPr/>
        </p:nvSpPr>
        <p:spPr>
          <a:xfrm>
            <a:off x="136275" y="1564083"/>
            <a:ext cx="12732250" cy="6727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75046" indent="-375046" algn="l" defTabSz="457200">
              <a:buSzPct val="145000"/>
              <a:buChar char="•"/>
              <a:defRPr b="0">
                <a:latin typeface="Helvetica Neue Light"/>
                <a:ea typeface="Helvetica Neue Light"/>
                <a:cs typeface="Helvetica Neue Light"/>
                <a:sym typeface="Helvetica Neue Light"/>
              </a:defRPr>
            </a:pPr>
            <a:r>
              <a:t>Training Deep Neural Networks is </a:t>
            </a:r>
            <a:r>
              <a:rPr b="1">
                <a:solidFill>
                  <a:schemeClr val="accent5">
                    <a:lumOff val="-29866"/>
                  </a:schemeClr>
                </a:solidFill>
                <a:latin typeface="Helvetica Neue"/>
                <a:ea typeface="Helvetica Neue"/>
                <a:cs typeface="Helvetica Neue"/>
                <a:sym typeface="Helvetica Neue"/>
              </a:rPr>
              <a:t>complicated</a:t>
            </a:r>
            <a:r>
              <a:t> by the fact that </a:t>
            </a:r>
            <a:r>
              <a:rPr b="1">
                <a:solidFill>
                  <a:schemeClr val="accent3">
                    <a:hueOff val="914337"/>
                    <a:satOff val="31515"/>
                    <a:lumOff val="-30790"/>
                  </a:schemeClr>
                </a:solidFill>
                <a:latin typeface="Helvetica Neue"/>
                <a:ea typeface="Helvetica Neue"/>
                <a:cs typeface="Helvetica Neue"/>
                <a:sym typeface="Helvetica Neue"/>
              </a:rPr>
              <a:t>the distribution of each </a:t>
            </a:r>
            <a:br>
              <a:rPr b="1">
                <a:solidFill>
                  <a:schemeClr val="accent3">
                    <a:hueOff val="914337"/>
                    <a:satOff val="31515"/>
                    <a:lumOff val="-30790"/>
                  </a:schemeClr>
                </a:solidFill>
                <a:latin typeface="Helvetica Neue"/>
                <a:ea typeface="Helvetica Neue"/>
                <a:cs typeface="Helvetica Neue"/>
                <a:sym typeface="Helvetica Neue"/>
              </a:rPr>
            </a:br>
            <a:r>
              <a:rPr b="1">
                <a:solidFill>
                  <a:schemeClr val="accent3">
                    <a:hueOff val="914337"/>
                    <a:satOff val="31515"/>
                    <a:lumOff val="-30790"/>
                  </a:schemeClr>
                </a:solidFill>
                <a:latin typeface="Helvetica Neue"/>
                <a:ea typeface="Helvetica Neue"/>
                <a:cs typeface="Helvetica Neue"/>
                <a:sym typeface="Helvetica Neue"/>
              </a:rPr>
              <a:t>layer’s inputs changes during training</a:t>
            </a:r>
            <a:r>
              <a:t>, as the parameters of the previous layers change</a:t>
            </a:r>
            <a:br/>
          </a:p>
          <a:p>
            <a:pPr marL="375046" indent="-375046" algn="l" defTabSz="457200">
              <a:buSzPct val="145000"/>
              <a:buChar char="•"/>
              <a:defRPr b="0">
                <a:latin typeface="Helvetica Neue Light"/>
                <a:ea typeface="Helvetica Neue Light"/>
                <a:cs typeface="Helvetica Neue Light"/>
                <a:sym typeface="Helvetica Neue Light"/>
              </a:defRPr>
            </a:pPr>
            <a:r>
              <a:t>We refer to this phenomenon as </a:t>
            </a:r>
            <a:r>
              <a:rPr b="1">
                <a:solidFill>
                  <a:schemeClr val="accent1">
                    <a:hueOff val="114395"/>
                    <a:lumOff val="-24975"/>
                  </a:schemeClr>
                </a:solidFill>
                <a:latin typeface="Helvetica Neue"/>
                <a:ea typeface="Helvetica Neue"/>
                <a:cs typeface="Helvetica Neue"/>
                <a:sym typeface="Helvetica Neue"/>
              </a:rPr>
              <a:t>internal covariate shift</a:t>
            </a:r>
            <a:br/>
          </a:p>
          <a:p>
            <a:pPr marL="375046" indent="-375046" algn="l" defTabSz="457200">
              <a:buSzPct val="145000"/>
              <a:buChar char="•"/>
              <a:defRPr b="0">
                <a:latin typeface="Helvetica Neue Light"/>
                <a:ea typeface="Helvetica Neue Light"/>
                <a:cs typeface="Helvetica Neue Light"/>
                <a:sym typeface="Helvetica Neue Light"/>
              </a:defRPr>
            </a:pPr>
            <a:r>
              <a:rPr b="1">
                <a:solidFill>
                  <a:schemeClr val="accent5">
                    <a:lumOff val="-29866"/>
                  </a:schemeClr>
                </a:solidFill>
                <a:latin typeface="Helvetica Neue"/>
                <a:ea typeface="Helvetica Neue"/>
                <a:cs typeface="Helvetica Neue"/>
                <a:sym typeface="Helvetica Neue"/>
              </a:rPr>
              <a:t>This slows down the training</a:t>
            </a:r>
            <a:r>
              <a:t> by requiring lower learning rates, and </a:t>
            </a:r>
            <a:r>
              <a:rPr b="1">
                <a:latin typeface="Helvetica Neue"/>
                <a:ea typeface="Helvetica Neue"/>
                <a:cs typeface="Helvetica Neue"/>
                <a:sym typeface="Helvetica Neue"/>
              </a:rPr>
              <a:t>makes it notoriously </a:t>
            </a:r>
            <a:br>
              <a:rPr b="1">
                <a:latin typeface="Helvetica Neue"/>
                <a:ea typeface="Helvetica Neue"/>
                <a:cs typeface="Helvetica Neue"/>
                <a:sym typeface="Helvetica Neue"/>
              </a:rPr>
            </a:br>
            <a:r>
              <a:rPr b="1">
                <a:latin typeface="Helvetica Neue"/>
                <a:ea typeface="Helvetica Neue"/>
                <a:cs typeface="Helvetica Neue"/>
                <a:sym typeface="Helvetica Neue"/>
              </a:rPr>
              <a:t>hard to train models with saturating nonlinearities</a:t>
            </a:r>
            <a:br>
              <a:rPr b="1">
                <a:latin typeface="Helvetica Neue"/>
                <a:ea typeface="Helvetica Neue"/>
                <a:cs typeface="Helvetica Neue"/>
                <a:sym typeface="Helvetica Neue"/>
              </a:rPr>
            </a:br>
            <a:br/>
          </a:p>
          <a:p>
            <a:pPr marL="375046" indent="-375046" algn="l" defTabSz="457200">
              <a:buSzPct val="145000"/>
              <a:buChar char="•"/>
              <a:defRPr b="0">
                <a:latin typeface="Helvetica Neue Light"/>
                <a:ea typeface="Helvetica Neue Light"/>
                <a:cs typeface="Helvetica Neue Light"/>
                <a:sym typeface="Helvetica Neue Light"/>
              </a:defRPr>
            </a:pPr>
          </a:p>
          <a:p>
            <a:pPr marL="375046" indent="-375046" algn="l" defTabSz="457200">
              <a:buSzPct val="145000"/>
              <a:buChar char="•"/>
              <a:defRPr b="0">
                <a:latin typeface="Helvetica Neue Light"/>
                <a:ea typeface="Helvetica Neue Light"/>
                <a:cs typeface="Helvetica Neue Light"/>
                <a:sym typeface="Helvetica Neue Light"/>
              </a:defRPr>
            </a:pPr>
          </a:p>
          <a:p>
            <a:pPr marL="375046" indent="-375046" algn="l" defTabSz="457200">
              <a:buSzPct val="145000"/>
              <a:buChar char="•"/>
              <a:defRPr b="0">
                <a:latin typeface="Helvetica Neue Light"/>
                <a:ea typeface="Helvetica Neue Light"/>
                <a:cs typeface="Helvetica Neue Light"/>
                <a:sym typeface="Helvetica Neue Light"/>
              </a:defRPr>
            </a:pPr>
          </a:p>
          <a:p>
            <a:pPr marL="375046" indent="-375046" algn="l" defTabSz="457200">
              <a:buSzPct val="145000"/>
              <a:buChar char="•"/>
              <a:defRPr b="0">
                <a:solidFill>
                  <a:schemeClr val="accent1">
                    <a:hueOff val="114395"/>
                    <a:lumOff val="-24975"/>
                  </a:schemeClr>
                </a:solidFill>
                <a:latin typeface="Helvetica Neue Light"/>
                <a:ea typeface="Helvetica Neue Light"/>
                <a:cs typeface="Helvetica Neue Light"/>
                <a:sym typeface="Helvetica Neue Light"/>
              </a:defRPr>
            </a:pPr>
            <a:endParaRPr b="1">
              <a:solidFill>
                <a:schemeClr val="accent5">
                  <a:lumOff val="-29866"/>
                </a:schemeClr>
              </a:solidFill>
              <a:latin typeface="Helvetica Neue"/>
              <a:ea typeface="Helvetica Neue"/>
              <a:cs typeface="Helvetica Neue"/>
              <a:sym typeface="Helvetica Neue"/>
            </a:endParaRPr>
          </a:p>
          <a:p>
            <a:pPr marL="375046" indent="-375046" algn="l" defTabSz="457200">
              <a:buSzPct val="145000"/>
              <a:buChar char="•"/>
              <a:defRPr b="0">
                <a:latin typeface="Helvetica Neue Light"/>
                <a:ea typeface="Helvetica Neue Light"/>
                <a:cs typeface="Helvetica Neue Light"/>
                <a:sym typeface="Helvetica Neue Light"/>
              </a:defRPr>
            </a:pPr>
          </a:p>
          <a:p>
            <a:pPr marL="375046" indent="-375046" algn="l" defTabSz="457200">
              <a:buSzPct val="145000"/>
              <a:buChar char="•"/>
              <a:defRPr b="0">
                <a:latin typeface="Helvetica Neue Light"/>
                <a:ea typeface="Helvetica Neue Light"/>
                <a:cs typeface="Helvetica Neue Light"/>
                <a:sym typeface="Helvetica Neue Light"/>
              </a:defRPr>
            </a:pPr>
          </a:p>
          <a:p>
            <a:pPr marL="342900" indent="-342900" algn="l" defTabSz="457200">
              <a:defRPr b="0">
                <a:latin typeface="Helvetica Neue Light"/>
                <a:ea typeface="Helvetica Neue Light"/>
                <a:cs typeface="Helvetica Neue Light"/>
                <a:sym typeface="Helvetica Neue Light"/>
              </a:defRPr>
            </a:pPr>
          </a:p>
          <a:p>
            <a:pPr marL="342900" indent="-342900" algn="l" defTabSz="457200">
              <a:defRPr b="0">
                <a:latin typeface="Helvetica Neue Light"/>
                <a:ea typeface="Helvetica Neue Light"/>
                <a:cs typeface="Helvetica Neue Light"/>
                <a:sym typeface="Helvetica Neue Light"/>
              </a:defRPr>
            </a:pPr>
            <a:br/>
          </a:p>
        </p:txBody>
      </p:sp>
      <p:pic>
        <p:nvPicPr>
          <p:cNvPr id="631" name="Image" descr="Image"/>
          <p:cNvPicPr>
            <a:picLocks noChangeAspect="1"/>
          </p:cNvPicPr>
          <p:nvPr/>
        </p:nvPicPr>
        <p:blipFill>
          <a:blip r:embed="rId2">
            <a:extLst/>
          </a:blip>
          <a:stretch>
            <a:fillRect/>
          </a:stretch>
        </p:blipFill>
        <p:spPr>
          <a:xfrm>
            <a:off x="2713269" y="5191049"/>
            <a:ext cx="8162462" cy="368950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Neural Networks Revisited"/>
          <p:cNvSpPr txBox="1"/>
          <p:nvPr/>
        </p:nvSpPr>
        <p:spPr>
          <a:xfrm>
            <a:off x="168960" y="442570"/>
            <a:ext cx="398008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Neural Networks Revisited</a:t>
            </a:r>
          </a:p>
        </p:txBody>
      </p:sp>
      <p:sp>
        <p:nvSpPr>
          <p:cNvPr id="140" name="Line"/>
          <p:cNvSpPr/>
          <p:nvPr/>
        </p:nvSpPr>
        <p:spPr>
          <a:xfrm>
            <a:off x="200173" y="1058862"/>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41"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142" name="Most elements of network architecture employed as early as the mid-1980’s"/>
          <p:cNvSpPr txBox="1"/>
          <p:nvPr/>
        </p:nvSpPr>
        <p:spPr>
          <a:xfrm>
            <a:off x="230663" y="2078586"/>
            <a:ext cx="10449561" cy="473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42900" algn="l" defTabSz="457200">
              <a:lnSpc>
                <a:spcPts val="6600"/>
              </a:lnSpc>
              <a:spcBef>
                <a:spcPts val="1200"/>
              </a:spcBef>
              <a:defRPr b="0" sz="2500">
                <a:latin typeface="Helvetica Neue Light"/>
                <a:ea typeface="Helvetica Neue Light"/>
                <a:cs typeface="Helvetica Neue Light"/>
                <a:sym typeface="Helvetica Neue Light"/>
              </a:defRPr>
            </a:lvl1pPr>
          </a:lstStyle>
          <a:p>
            <a:pPr/>
            <a:r>
              <a:t>Most elements of network architecture employed as early as the mid-1980’s</a:t>
            </a:r>
          </a:p>
        </p:txBody>
      </p:sp>
      <p:sp>
        <p:nvSpPr>
          <p:cNvPr id="143" name="A History of Deep Learning (link)"/>
          <p:cNvSpPr txBox="1"/>
          <p:nvPr/>
        </p:nvSpPr>
        <p:spPr>
          <a:xfrm>
            <a:off x="4272610" y="2902242"/>
            <a:ext cx="4613809" cy="448728"/>
          </a:xfrm>
          <a:prstGeom prst="rect">
            <a:avLst/>
          </a:prstGeom>
          <a:solidFill>
            <a:srgbClr val="FFEEB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30000"/>
              </a:lnSpc>
              <a:spcBef>
                <a:spcPts val="3200"/>
              </a:spcBef>
              <a:defRPr sz="2300" u="sng">
                <a:solidFill>
                  <a:schemeClr val="accent3">
                    <a:hueOff val="914337"/>
                    <a:satOff val="31515"/>
                    <a:lumOff val="-30790"/>
                  </a:schemeClr>
                </a:solidFill>
                <a:hlinkClick r:id="rId2" invalidUrl="" action="" tgtFrame="" tooltip="" history="1" highlightClick="0" endSnd="0"/>
              </a:defRPr>
            </a:lvl1pPr>
          </a:lstStyle>
          <a:p>
            <a:pPr/>
            <a:r>
              <a:rPr>
                <a:hlinkClick r:id="rId2" invalidUrl="" action="" tgtFrame="" tooltip="" history="1" highlightClick="0" endSnd="0"/>
              </a:rPr>
              <a:t>A History of Deep Learning (link)</a:t>
            </a:r>
          </a:p>
        </p:txBody>
      </p:sp>
      <p:pic>
        <p:nvPicPr>
          <p:cNvPr id="144" name="Image" descr="Image"/>
          <p:cNvPicPr>
            <a:picLocks noChangeAspect="1"/>
          </p:cNvPicPr>
          <p:nvPr/>
        </p:nvPicPr>
        <p:blipFill>
          <a:blip r:embed="rId3">
            <a:extLst/>
          </a:blip>
          <a:stretch>
            <a:fillRect/>
          </a:stretch>
        </p:blipFill>
        <p:spPr>
          <a:xfrm>
            <a:off x="544064" y="4442914"/>
            <a:ext cx="4398272" cy="3798931"/>
          </a:xfrm>
          <a:prstGeom prst="rect">
            <a:avLst/>
          </a:prstGeom>
          <a:ln w="25400">
            <a:solidFill>
              <a:srgbClr val="011993"/>
            </a:solidFill>
            <a:miter lim="400000"/>
          </a:ln>
        </p:spPr>
      </p:pic>
      <p:pic>
        <p:nvPicPr>
          <p:cNvPr id="145" name="Image" descr="Image"/>
          <p:cNvPicPr>
            <a:picLocks noChangeAspect="1"/>
          </p:cNvPicPr>
          <p:nvPr/>
        </p:nvPicPr>
        <p:blipFill>
          <a:blip r:embed="rId4">
            <a:extLst/>
          </a:blip>
          <a:stretch>
            <a:fillRect/>
          </a:stretch>
        </p:blipFill>
        <p:spPr>
          <a:xfrm>
            <a:off x="5856006" y="6468012"/>
            <a:ext cx="6657268" cy="1958536"/>
          </a:xfrm>
          <a:prstGeom prst="rect">
            <a:avLst/>
          </a:prstGeom>
          <a:ln w="25400">
            <a:solidFill>
              <a:srgbClr val="011993"/>
            </a:solidFill>
            <a:miter lim="400000"/>
          </a:ln>
        </p:spPr>
      </p:pic>
      <p:sp>
        <p:nvSpPr>
          <p:cNvPr id="146" name="Backpropagation applied to Handwritten Zip Code Recognition…"/>
          <p:cNvSpPr txBox="1"/>
          <p:nvPr/>
        </p:nvSpPr>
        <p:spPr>
          <a:xfrm>
            <a:off x="283336" y="8374329"/>
            <a:ext cx="5122927" cy="503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400"/>
            </a:pPr>
            <a:r>
              <a:t>Backpropagation applied to Handwritten Zip Code Recognition</a:t>
            </a:r>
          </a:p>
          <a:p>
            <a:pPr>
              <a:defRPr b="0" sz="1400"/>
            </a:pPr>
            <a:r>
              <a:t>LeCun et al. (1989) </a:t>
            </a:r>
          </a:p>
        </p:txBody>
      </p:sp>
      <p:sp>
        <p:nvSpPr>
          <p:cNvPr id="147" name="Gradient-Based Learning applied to Document Recognition…"/>
          <p:cNvSpPr txBox="1"/>
          <p:nvPr/>
        </p:nvSpPr>
        <p:spPr>
          <a:xfrm>
            <a:off x="6920992" y="8470849"/>
            <a:ext cx="4882897" cy="503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400"/>
            </a:pPr>
            <a:r>
              <a:t>Gradient-Based Learning applied to Document Recognition </a:t>
            </a:r>
          </a:p>
          <a:p>
            <a:pPr>
              <a:defRPr b="0" sz="1400"/>
            </a:pPr>
            <a:r>
              <a:t>LeCun, Bengio, Haffner (1998)</a:t>
            </a:r>
          </a:p>
        </p:txBody>
      </p:sp>
      <p:pic>
        <p:nvPicPr>
          <p:cNvPr id="148" name="Image" descr="Image"/>
          <p:cNvPicPr>
            <a:picLocks noChangeAspect="1"/>
          </p:cNvPicPr>
          <p:nvPr/>
        </p:nvPicPr>
        <p:blipFill>
          <a:blip r:embed="rId5">
            <a:extLst/>
          </a:blip>
          <a:stretch>
            <a:fillRect/>
          </a:stretch>
        </p:blipFill>
        <p:spPr>
          <a:xfrm>
            <a:off x="5810015" y="4093102"/>
            <a:ext cx="3361625" cy="1620079"/>
          </a:xfrm>
          <a:prstGeom prst="rect">
            <a:avLst/>
          </a:prstGeom>
          <a:ln w="25400">
            <a:solidFill>
              <a:srgbClr val="011993"/>
            </a:solidFill>
            <a:miter lim="400000"/>
          </a:ln>
        </p:spPr>
      </p:pic>
      <p:sp>
        <p:nvSpPr>
          <p:cNvPr id="149" name="Learning representations…"/>
          <p:cNvSpPr txBox="1"/>
          <p:nvPr/>
        </p:nvSpPr>
        <p:spPr>
          <a:xfrm>
            <a:off x="9304972" y="4316495"/>
            <a:ext cx="2847976" cy="9094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1400"/>
            </a:pPr>
            <a:r>
              <a:t>Learning representations </a:t>
            </a:r>
          </a:p>
          <a:p>
            <a:pPr algn="l">
              <a:defRPr b="0" sz="1400"/>
            </a:pPr>
            <a:r>
              <a:t>by back-propagating errors</a:t>
            </a:r>
          </a:p>
          <a:p>
            <a:pPr algn="l">
              <a:defRPr b="0" sz="1400"/>
            </a:pPr>
          </a:p>
          <a:p>
            <a:pPr algn="l">
              <a:defRPr b="0" sz="1400"/>
            </a:pPr>
            <a:r>
              <a:t>Rumelhart, Hinton, Williams (1986)</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Batch Normalization"/>
          <p:cNvSpPr txBox="1"/>
          <p:nvPr/>
        </p:nvSpPr>
        <p:spPr>
          <a:xfrm>
            <a:off x="150774" y="442570"/>
            <a:ext cx="30766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Batch Normalization</a:t>
            </a:r>
          </a:p>
        </p:txBody>
      </p:sp>
      <p:sp>
        <p:nvSpPr>
          <p:cNvPr id="634" name="Line"/>
          <p:cNvSpPr/>
          <p:nvPr/>
        </p:nvSpPr>
        <p:spPr>
          <a:xfrm>
            <a:off x="200173" y="1058862"/>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636" name="By fixing the distribution of the layer inputs as the training progresses, we expect  to improve the training speed…"/>
          <p:cNvSpPr txBox="1"/>
          <p:nvPr/>
        </p:nvSpPr>
        <p:spPr>
          <a:xfrm>
            <a:off x="85475" y="1439464"/>
            <a:ext cx="12509136" cy="52538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42900" indent="-342900" algn="l" defTabSz="457200">
              <a:defRPr b="0">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marL="375046" indent="-375046" algn="l" defTabSz="457200">
              <a:buSzPct val="145000"/>
              <a:buChar char="•"/>
              <a:defRPr b="0">
                <a:latin typeface="Helvetica Neue Light"/>
                <a:ea typeface="Helvetica Neue Light"/>
                <a:cs typeface="Helvetica Neue Light"/>
                <a:sym typeface="Helvetica Neue Light"/>
              </a:defRPr>
            </a:pPr>
            <a:r>
              <a:t>By </a:t>
            </a:r>
            <a:r>
              <a:rPr b="1">
                <a:solidFill>
                  <a:schemeClr val="accent3">
                    <a:hueOff val="914337"/>
                    <a:satOff val="31515"/>
                    <a:lumOff val="-30790"/>
                  </a:schemeClr>
                </a:solidFill>
                <a:latin typeface="Helvetica Neue"/>
                <a:ea typeface="Helvetica Neue"/>
                <a:cs typeface="Helvetica Neue"/>
                <a:sym typeface="Helvetica Neue"/>
              </a:rPr>
              <a:t>fixing the distribution of the layer inputs</a:t>
            </a:r>
            <a:r>
              <a:t> as the training progresses, we expect </a:t>
            </a:r>
            <a:br/>
            <a:r>
              <a:t>to improve the training speed</a:t>
            </a:r>
            <a:br/>
          </a:p>
          <a:p>
            <a:pPr marL="375046" indent="-375046" algn="l" defTabSz="457200">
              <a:buSzPct val="145000"/>
              <a:buChar char="•"/>
              <a:defRPr b="0">
                <a:latin typeface="Helvetica Neue Light"/>
                <a:ea typeface="Helvetica Neue Light"/>
                <a:cs typeface="Helvetica Neue Light"/>
                <a:sym typeface="Helvetica Neue Light"/>
              </a:defRPr>
            </a:pPr>
            <a:r>
              <a:t> Batch Normalization performs input normalization in a way that is </a:t>
            </a:r>
            <a:r>
              <a:rPr b="1">
                <a:solidFill>
                  <a:schemeClr val="accent1">
                    <a:hueOff val="114395"/>
                    <a:lumOff val="-24975"/>
                  </a:schemeClr>
                </a:solidFill>
                <a:latin typeface="Helvetica Neue"/>
                <a:ea typeface="Helvetica Neue"/>
                <a:cs typeface="Helvetica Neue"/>
                <a:sym typeface="Helvetica Neue"/>
              </a:rPr>
              <a:t>differentiable</a:t>
            </a:r>
            <a:r>
              <a:t> and </a:t>
            </a:r>
            <a:r>
              <a:rPr b="1">
                <a:solidFill>
                  <a:schemeClr val="accent3">
                    <a:hueOff val="914337"/>
                    <a:satOff val="31515"/>
                    <a:lumOff val="-30790"/>
                  </a:schemeClr>
                </a:solidFill>
                <a:latin typeface="Helvetica Neue"/>
                <a:ea typeface="Helvetica Neue"/>
                <a:cs typeface="Helvetica Neue"/>
                <a:sym typeface="Helvetica Neue"/>
              </a:rPr>
              <a:t>does </a:t>
            </a:r>
            <a:br>
              <a:rPr b="1">
                <a:solidFill>
                  <a:schemeClr val="accent3">
                    <a:hueOff val="914337"/>
                    <a:satOff val="31515"/>
                    <a:lumOff val="-30790"/>
                  </a:schemeClr>
                </a:solidFill>
                <a:latin typeface="Helvetica Neue"/>
                <a:ea typeface="Helvetica Neue"/>
                <a:cs typeface="Helvetica Neue"/>
                <a:sym typeface="Helvetica Neue"/>
              </a:rPr>
            </a:br>
            <a:r>
              <a:rPr b="1">
                <a:solidFill>
                  <a:schemeClr val="accent3">
                    <a:hueOff val="914337"/>
                    <a:satOff val="31515"/>
                    <a:lumOff val="-30790"/>
                  </a:schemeClr>
                </a:solidFill>
                <a:latin typeface="Helvetica Neue"/>
                <a:ea typeface="Helvetica Neue"/>
                <a:cs typeface="Helvetica Neue"/>
                <a:sym typeface="Helvetica Neue"/>
              </a:rPr>
              <a:t>not require the analysis of the entire training set</a:t>
            </a:r>
            <a:r>
              <a:t> after every parameter update</a:t>
            </a:r>
            <a:br/>
          </a:p>
          <a:p>
            <a:pPr marL="375046" indent="-375046" algn="l" defTabSz="457200">
              <a:buSzPct val="145000"/>
              <a:buChar char="•"/>
              <a:defRPr b="0">
                <a:latin typeface="Helvetica Neue Light"/>
                <a:ea typeface="Helvetica Neue Light"/>
                <a:cs typeface="Helvetica Neue Light"/>
                <a:sym typeface="Helvetica Neue Light"/>
              </a:defRPr>
            </a:pPr>
            <a:r>
              <a:rPr b="1">
                <a:solidFill>
                  <a:schemeClr val="accent5">
                    <a:lumOff val="-29866"/>
                  </a:schemeClr>
                </a:solidFill>
                <a:latin typeface="Helvetica Neue"/>
                <a:ea typeface="Helvetica Neue"/>
                <a:cs typeface="Helvetica Neue"/>
                <a:sym typeface="Helvetica Neue"/>
              </a:rPr>
              <a:t>Normalize each scalar feature independently</a:t>
            </a:r>
            <a:br>
              <a:rPr b="1">
                <a:solidFill>
                  <a:schemeClr val="accent5">
                    <a:lumOff val="-29866"/>
                  </a:schemeClr>
                </a:solidFill>
                <a:latin typeface="Helvetica Neue"/>
                <a:ea typeface="Helvetica Neue"/>
                <a:cs typeface="Helvetica Neue"/>
                <a:sym typeface="Helvetica Neue"/>
              </a:rPr>
            </a:br>
          </a:p>
          <a:p>
            <a:pPr marL="375046" indent="-375046" algn="l" defTabSz="457200">
              <a:buSzPct val="145000"/>
              <a:buChar char="•"/>
              <a:defRPr b="0">
                <a:latin typeface="Helvetica Neue Light"/>
                <a:ea typeface="Helvetica Neue Light"/>
                <a:cs typeface="Helvetica Neue Light"/>
                <a:sym typeface="Helvetica Neue Light"/>
              </a:defRPr>
            </a:pPr>
            <a:r>
              <a:t>Scale the normalized input </a:t>
            </a:r>
            <a:r>
              <a:rPr b="1">
                <a:solidFill>
                  <a:schemeClr val="accent1">
                    <a:hueOff val="114395"/>
                    <a:lumOff val="-24975"/>
                  </a:schemeClr>
                </a:solidFill>
                <a:latin typeface="Helvetica Neue"/>
                <a:ea typeface="Helvetica Neue"/>
                <a:cs typeface="Helvetica Neue"/>
                <a:sym typeface="Helvetica Neue"/>
              </a:rPr>
              <a:t>with trainable parameters </a:t>
            </a:r>
            <a:br/>
          </a:p>
          <a:p>
            <a:pPr marL="375046" indent="-375046" algn="l" defTabSz="457200">
              <a:buSzPct val="145000"/>
              <a:buChar char="•"/>
              <a:defRPr b="0">
                <a:latin typeface="Helvetica Neue Light"/>
                <a:ea typeface="Helvetica Neue Light"/>
                <a:cs typeface="Helvetica Neue Light"/>
                <a:sym typeface="Helvetica Neue Light"/>
              </a:defRPr>
            </a:pPr>
          </a:p>
          <a:p>
            <a:pPr marL="375046" indent="-375046" algn="l" defTabSz="457200">
              <a:buSzPct val="145000"/>
              <a:buChar char="•"/>
              <a:defRPr b="0">
                <a:latin typeface="Helvetica Neue Light"/>
                <a:ea typeface="Helvetica Neue Light"/>
                <a:cs typeface="Helvetica Neue Light"/>
                <a:sym typeface="Helvetica Neue Light"/>
              </a:defRPr>
            </a:pPr>
          </a:p>
        </p:txBody>
      </p:sp>
      <p:pic>
        <p:nvPicPr>
          <p:cNvPr id="637" name="Image" descr="Image"/>
          <p:cNvPicPr>
            <a:picLocks noChangeAspect="1"/>
          </p:cNvPicPr>
          <p:nvPr/>
        </p:nvPicPr>
        <p:blipFill>
          <a:blip r:embed="rId2">
            <a:extLst/>
          </a:blip>
          <a:stretch>
            <a:fillRect/>
          </a:stretch>
        </p:blipFill>
        <p:spPr>
          <a:xfrm>
            <a:off x="610759" y="5855638"/>
            <a:ext cx="10490478" cy="3036933"/>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Batch Normalization"/>
          <p:cNvSpPr txBox="1"/>
          <p:nvPr/>
        </p:nvSpPr>
        <p:spPr>
          <a:xfrm>
            <a:off x="207924" y="443866"/>
            <a:ext cx="307665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Batch Normalization</a:t>
            </a:r>
          </a:p>
        </p:txBody>
      </p:sp>
      <p:sp>
        <p:nvSpPr>
          <p:cNvPr id="640" name="Line"/>
          <p:cNvSpPr/>
          <p:nvPr/>
        </p:nvSpPr>
        <p:spPr>
          <a:xfrm>
            <a:off x="200173" y="1058862"/>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4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pic>
        <p:nvPicPr>
          <p:cNvPr id="642" name="Image" descr="Image"/>
          <p:cNvPicPr>
            <a:picLocks noChangeAspect="1"/>
          </p:cNvPicPr>
          <p:nvPr/>
        </p:nvPicPr>
        <p:blipFill>
          <a:blip r:embed="rId2">
            <a:extLst/>
          </a:blip>
          <a:stretch>
            <a:fillRect/>
          </a:stretch>
        </p:blipFill>
        <p:spPr>
          <a:xfrm>
            <a:off x="58969" y="2270049"/>
            <a:ext cx="8162462" cy="3689502"/>
          </a:xfrm>
          <a:prstGeom prst="rect">
            <a:avLst/>
          </a:prstGeom>
          <a:ln w="12700">
            <a:miter lim="400000"/>
          </a:ln>
        </p:spPr>
      </p:pic>
      <p:sp>
        <p:nvSpPr>
          <p:cNvPr id="643" name="Mini-batch of size M"/>
          <p:cNvSpPr txBox="1"/>
          <p:nvPr/>
        </p:nvSpPr>
        <p:spPr>
          <a:xfrm>
            <a:off x="329620" y="1560170"/>
            <a:ext cx="312922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75046" indent="-375046" algn="l" defTabSz="457200">
              <a:buSzPct val="145000"/>
              <a:buChar char="•"/>
              <a:defRPr b="0">
                <a:latin typeface="Helvetica Neue Light"/>
                <a:ea typeface="Helvetica Neue Light"/>
                <a:cs typeface="Helvetica Neue Light"/>
                <a:sym typeface="Helvetica Neue Light"/>
              </a:defRPr>
            </a:lvl1pPr>
          </a:lstStyle>
          <a:p>
            <a:pPr/>
            <a:r>
              <a:t>Mini-batch of size M</a:t>
            </a:r>
          </a:p>
        </p:txBody>
      </p:sp>
      <p:grpSp>
        <p:nvGrpSpPr>
          <p:cNvPr id="646" name="Group"/>
          <p:cNvGrpSpPr/>
          <p:nvPr/>
        </p:nvGrpSpPr>
        <p:grpSpPr>
          <a:xfrm>
            <a:off x="9387383" y="1560170"/>
            <a:ext cx="2667001" cy="1719705"/>
            <a:chOff x="0" y="0"/>
            <a:chExt cx="2667000" cy="1719703"/>
          </a:xfrm>
        </p:grpSpPr>
        <p:sp>
          <p:nvSpPr>
            <p:cNvPr id="644" name="Mini-batch mean"/>
            <p:cNvSpPr txBox="1"/>
            <p:nvPr/>
          </p:nvSpPr>
          <p:spPr>
            <a:xfrm>
              <a:off x="132283" y="-1"/>
              <a:ext cx="2402434"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b="0">
                  <a:latin typeface="Helvetica Neue Light"/>
                  <a:ea typeface="Helvetica Neue Light"/>
                  <a:cs typeface="Helvetica Neue Light"/>
                  <a:sym typeface="Helvetica Neue Light"/>
                </a:defRPr>
              </a:lvl1pPr>
            </a:lstStyle>
            <a:p>
              <a:pPr/>
              <a:r>
                <a:t>Mini-batch mean </a:t>
              </a:r>
            </a:p>
          </p:txBody>
        </p:sp>
        <p:pic>
          <p:nvPicPr>
            <p:cNvPr id="645" name="mu_j_leftarrow_f.pdf" descr="mu_j_leftarrow_f.pdf"/>
            <p:cNvPicPr>
              <a:picLocks noChangeAspect="1"/>
            </p:cNvPicPr>
            <p:nvPr/>
          </p:nvPicPr>
          <p:blipFill>
            <a:blip r:embed="rId3">
              <a:extLst/>
            </a:blip>
            <a:stretch>
              <a:fillRect/>
            </a:stretch>
          </p:blipFill>
          <p:spPr>
            <a:xfrm>
              <a:off x="0" y="602103"/>
              <a:ext cx="2667000" cy="1117601"/>
            </a:xfrm>
            <a:prstGeom prst="rect">
              <a:avLst/>
            </a:prstGeom>
            <a:ln w="12700" cap="flat">
              <a:noFill/>
              <a:miter lim="400000"/>
            </a:ln>
            <a:effectLst/>
          </p:spPr>
        </p:pic>
      </p:grpSp>
      <p:grpSp>
        <p:nvGrpSpPr>
          <p:cNvPr id="649" name="Group"/>
          <p:cNvGrpSpPr/>
          <p:nvPr/>
        </p:nvGrpSpPr>
        <p:grpSpPr>
          <a:xfrm>
            <a:off x="8841486" y="3744570"/>
            <a:ext cx="3937001" cy="1743616"/>
            <a:chOff x="0" y="0"/>
            <a:chExt cx="3937000" cy="1743615"/>
          </a:xfrm>
        </p:grpSpPr>
        <p:sp>
          <p:nvSpPr>
            <p:cNvPr id="647" name="Mini-batch variance"/>
            <p:cNvSpPr txBox="1"/>
            <p:nvPr/>
          </p:nvSpPr>
          <p:spPr>
            <a:xfrm>
              <a:off x="589280" y="-1"/>
              <a:ext cx="2758441"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b="0">
                  <a:latin typeface="Helvetica Neue Light"/>
                  <a:ea typeface="Helvetica Neue Light"/>
                  <a:cs typeface="Helvetica Neue Light"/>
                  <a:sym typeface="Helvetica Neue Light"/>
                </a:defRPr>
              </a:lvl1pPr>
            </a:lstStyle>
            <a:p>
              <a:pPr/>
              <a:r>
                <a:t>Mini-batch variance </a:t>
              </a:r>
            </a:p>
          </p:txBody>
        </p:sp>
        <p:pic>
          <p:nvPicPr>
            <p:cNvPr id="648" name="sigma^2_j_leftar.pdf" descr="sigma^2_j_leftar.pdf"/>
            <p:cNvPicPr>
              <a:picLocks noChangeAspect="1"/>
            </p:cNvPicPr>
            <p:nvPr/>
          </p:nvPicPr>
          <p:blipFill>
            <a:blip r:embed="rId4">
              <a:extLst/>
            </a:blip>
            <a:stretch>
              <a:fillRect/>
            </a:stretch>
          </p:blipFill>
          <p:spPr>
            <a:xfrm>
              <a:off x="0" y="626015"/>
              <a:ext cx="3937000" cy="1117601"/>
            </a:xfrm>
            <a:prstGeom prst="rect">
              <a:avLst/>
            </a:prstGeom>
            <a:ln w="12700" cap="flat">
              <a:noFill/>
              <a:miter lim="400000"/>
            </a:ln>
            <a:effectLst/>
          </p:spPr>
        </p:pic>
      </p:grpSp>
      <p:grpSp>
        <p:nvGrpSpPr>
          <p:cNvPr id="652" name="Group"/>
          <p:cNvGrpSpPr/>
          <p:nvPr/>
        </p:nvGrpSpPr>
        <p:grpSpPr>
          <a:xfrm>
            <a:off x="9419133" y="5928970"/>
            <a:ext cx="2298701" cy="1732405"/>
            <a:chOff x="0" y="0"/>
            <a:chExt cx="2298700" cy="1732403"/>
          </a:xfrm>
        </p:grpSpPr>
        <p:sp>
          <p:nvSpPr>
            <p:cNvPr id="650" name="Normalize"/>
            <p:cNvSpPr txBox="1"/>
            <p:nvPr/>
          </p:nvSpPr>
          <p:spPr>
            <a:xfrm>
              <a:off x="440080" y="-1"/>
              <a:ext cx="1418540"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b="0">
                  <a:latin typeface="Helvetica Neue Light"/>
                  <a:ea typeface="Helvetica Neue Light"/>
                  <a:cs typeface="Helvetica Neue Light"/>
                  <a:sym typeface="Helvetica Neue Light"/>
                </a:defRPr>
              </a:lvl1pPr>
            </a:lstStyle>
            <a:p>
              <a:pPr/>
              <a:r>
                <a:t>Normalize</a:t>
              </a:r>
            </a:p>
          </p:txBody>
        </p:sp>
        <p:pic>
          <p:nvPicPr>
            <p:cNvPr id="651" name="hat_z_j^(i)_=_fr.pdf" descr="hat_z_j^(i)_=_fr.pdf"/>
            <p:cNvPicPr>
              <a:picLocks noChangeAspect="1"/>
            </p:cNvPicPr>
            <p:nvPr/>
          </p:nvPicPr>
          <p:blipFill>
            <a:blip r:embed="rId5">
              <a:extLst/>
            </a:blip>
            <a:stretch>
              <a:fillRect/>
            </a:stretch>
          </p:blipFill>
          <p:spPr>
            <a:xfrm>
              <a:off x="0" y="640203"/>
              <a:ext cx="2298700" cy="1092201"/>
            </a:xfrm>
            <a:prstGeom prst="rect">
              <a:avLst/>
            </a:prstGeom>
            <a:ln w="12700" cap="flat">
              <a:noFill/>
              <a:miter lim="400000"/>
            </a:ln>
            <a:effectLst/>
          </p:spPr>
        </p:pic>
      </p:grpSp>
      <p:grpSp>
        <p:nvGrpSpPr>
          <p:cNvPr id="655" name="Group"/>
          <p:cNvGrpSpPr/>
          <p:nvPr/>
        </p:nvGrpSpPr>
        <p:grpSpPr>
          <a:xfrm>
            <a:off x="9457233" y="8242300"/>
            <a:ext cx="2527301" cy="1270001"/>
            <a:chOff x="0" y="230529"/>
            <a:chExt cx="2527300" cy="1270000"/>
          </a:xfrm>
        </p:grpSpPr>
        <p:sp>
          <p:nvSpPr>
            <p:cNvPr id="653" name="Group"/>
            <p:cNvSpPr/>
            <p:nvPr/>
          </p:nvSpPr>
          <p:spPr>
            <a:xfrm>
              <a:off x="243941" y="23052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b="0">
                  <a:latin typeface="Helvetica Neue Light"/>
                  <a:ea typeface="Helvetica Neue Light"/>
                  <a:cs typeface="Helvetica Neue Light"/>
                  <a:sym typeface="Helvetica Neue Light"/>
                </a:defRPr>
              </a:lvl1pPr>
            </a:lstStyle>
            <a:p>
              <a:pPr/>
              <a:r>
                <a:t>Scale and shift</a:t>
              </a:r>
            </a:p>
          </p:txBody>
        </p:sp>
        <p:pic>
          <p:nvPicPr>
            <p:cNvPr id="654" name="a_j^(i)_=_gamma_.pdf" descr="a_j^(i)_=_gamma_.pdf"/>
            <p:cNvPicPr>
              <a:picLocks noChangeAspect="1"/>
            </p:cNvPicPr>
            <p:nvPr/>
          </p:nvPicPr>
          <p:blipFill>
            <a:blip r:embed="rId6">
              <a:extLst/>
            </a:blip>
            <a:stretch>
              <a:fillRect/>
            </a:stretch>
          </p:blipFill>
          <p:spPr>
            <a:xfrm>
              <a:off x="0" y="578737"/>
              <a:ext cx="2527300" cy="571501"/>
            </a:xfrm>
            <a:prstGeom prst="rect">
              <a:avLst/>
            </a:prstGeom>
            <a:ln w="12700" cap="flat">
              <a:noFill/>
              <a:miter lim="400000"/>
            </a:ln>
            <a:effectLst/>
          </p:spPr>
        </p:pic>
      </p:grpSp>
      <p:grpSp>
        <p:nvGrpSpPr>
          <p:cNvPr id="664" name="Group"/>
          <p:cNvGrpSpPr/>
          <p:nvPr/>
        </p:nvGrpSpPr>
        <p:grpSpPr>
          <a:xfrm>
            <a:off x="1478424" y="5965582"/>
            <a:ext cx="8299596" cy="3385329"/>
            <a:chOff x="0" y="0"/>
            <a:chExt cx="8299595" cy="3385328"/>
          </a:xfrm>
        </p:grpSpPr>
        <p:pic>
          <p:nvPicPr>
            <p:cNvPr id="656" name="Oval Oval" descr="Oval Oval"/>
            <p:cNvPicPr>
              <a:picLocks noChangeAspect="0"/>
            </p:cNvPicPr>
            <p:nvPr/>
          </p:nvPicPr>
          <p:blipFill>
            <a:blip r:embed="rId7">
              <a:extLst/>
            </a:blip>
            <a:stretch>
              <a:fillRect/>
            </a:stretch>
          </p:blipFill>
          <p:spPr>
            <a:xfrm>
              <a:off x="7923333" y="2589455"/>
              <a:ext cx="376263" cy="644749"/>
            </a:xfrm>
            <a:prstGeom prst="rect">
              <a:avLst/>
            </a:prstGeom>
            <a:effectLst/>
          </p:spPr>
        </p:pic>
        <p:grpSp>
          <p:nvGrpSpPr>
            <p:cNvPr id="663" name="Group"/>
            <p:cNvGrpSpPr/>
            <p:nvPr/>
          </p:nvGrpSpPr>
          <p:grpSpPr>
            <a:xfrm>
              <a:off x="0" y="-1"/>
              <a:ext cx="7931714" cy="3385330"/>
              <a:chOff x="0" y="0"/>
              <a:chExt cx="7931713" cy="3385328"/>
            </a:xfrm>
          </p:grpSpPr>
          <p:grpSp>
            <p:nvGrpSpPr>
              <p:cNvPr id="661" name="Group"/>
              <p:cNvGrpSpPr/>
              <p:nvPr/>
            </p:nvGrpSpPr>
            <p:grpSpPr>
              <a:xfrm>
                <a:off x="0" y="110950"/>
                <a:ext cx="7931714" cy="3274379"/>
                <a:chOff x="-1169441" y="-558800"/>
                <a:chExt cx="7931713" cy="3274378"/>
              </a:xfrm>
            </p:grpSpPr>
            <p:pic>
              <p:nvPicPr>
                <p:cNvPr id="658" name="Line Line" descr="Line Line"/>
                <p:cNvPicPr>
                  <a:picLocks noChangeAspect="0"/>
                </p:cNvPicPr>
                <p:nvPr/>
              </p:nvPicPr>
              <p:blipFill>
                <a:blip r:embed="rId8">
                  <a:extLst/>
                </a:blip>
                <a:stretch>
                  <a:fillRect/>
                </a:stretch>
              </p:blipFill>
              <p:spPr>
                <a:xfrm rot="12527789">
                  <a:off x="2136315" y="878974"/>
                  <a:ext cx="4740712" cy="740597"/>
                </a:xfrm>
                <a:prstGeom prst="rect">
                  <a:avLst/>
                </a:prstGeom>
                <a:effectLst/>
              </p:spPr>
            </p:pic>
            <p:sp>
              <p:nvSpPr>
                <p:cNvPr id="660" name="Input to the non-linear activation"/>
                <p:cNvSpPr txBox="1"/>
                <p:nvPr/>
              </p:nvSpPr>
              <p:spPr>
                <a:xfrm>
                  <a:off x="-1169442" y="-558800"/>
                  <a:ext cx="6187215" cy="1145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marL="342900" indent="-342900" algn="l" defTabSz="457200">
                    <a:defRPr>
                      <a:solidFill>
                        <a:schemeClr val="accent3">
                          <a:hueOff val="914337"/>
                          <a:satOff val="31515"/>
                          <a:lumOff val="-30790"/>
                        </a:schemeClr>
                      </a:solidFill>
                    </a:defRPr>
                  </a:lvl1pPr>
                </a:lstStyle>
                <a:p>
                  <a:pPr/>
                  <a:r>
                    <a:t>Input to the non-linear activation</a:t>
                  </a:r>
                </a:p>
              </p:txBody>
            </p:sp>
          </p:grpSp>
          <p:pic>
            <p:nvPicPr>
              <p:cNvPr id="662" name="ve_g_=g(_ve_a_).pdf" descr="ve_g_=g(_ve_a_).pdf"/>
              <p:cNvPicPr>
                <a:picLocks noChangeAspect="1"/>
              </p:cNvPicPr>
              <p:nvPr/>
            </p:nvPicPr>
            <p:blipFill>
              <a:blip r:embed="rId9">
                <a:extLst/>
              </a:blip>
              <a:stretch>
                <a:fillRect/>
              </a:stretch>
            </p:blipFill>
            <p:spPr>
              <a:xfrm>
                <a:off x="1243443" y="0"/>
                <a:ext cx="1435101" cy="393700"/>
              </a:xfrm>
              <a:prstGeom prst="rect">
                <a:avLst/>
              </a:prstGeom>
              <a:ln w="12700" cap="flat">
                <a:noFill/>
                <a:miter lim="400000"/>
              </a:ln>
              <a:effectLst/>
            </p:spPr>
          </p:pic>
        </p:grpSp>
      </p:grpSp>
      <p:sp>
        <p:nvSpPr>
          <p:cNvPr id="665" name="Line"/>
          <p:cNvSpPr/>
          <p:nvPr/>
        </p:nvSpPr>
        <p:spPr>
          <a:xfrm flipH="1">
            <a:off x="3270249" y="2676475"/>
            <a:ext cx="1" cy="334978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666" name="ve_g_=g(_ve_z_).pdf" descr="ve_g_=g(_ve_z_).pdf"/>
          <p:cNvPicPr>
            <a:picLocks noChangeAspect="1"/>
          </p:cNvPicPr>
          <p:nvPr/>
        </p:nvPicPr>
        <p:blipFill>
          <a:blip r:embed="rId10">
            <a:extLst/>
          </a:blip>
          <a:stretch>
            <a:fillRect/>
          </a:stretch>
        </p:blipFill>
        <p:spPr>
          <a:xfrm>
            <a:off x="2721768" y="5951537"/>
            <a:ext cx="1409701" cy="393701"/>
          </a:xfrm>
          <a:prstGeom prst="rect">
            <a:avLst/>
          </a:prstGeom>
          <a:ln w="12700">
            <a:miter lim="400000"/>
          </a:ln>
        </p:spPr>
      </p:pic>
      <p:sp>
        <p:nvSpPr>
          <p:cNvPr id="667" name="Line"/>
          <p:cNvSpPr/>
          <p:nvPr/>
        </p:nvSpPr>
        <p:spPr>
          <a:xfrm flipH="1">
            <a:off x="3270249" y="2676475"/>
            <a:ext cx="1" cy="334978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6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0" presetID="1" grpId="7" fill="hold">
                                  <p:stCondLst>
                                    <p:cond delay="0"/>
                                  </p:stCondLst>
                                  <p:iterate type="el" backwards="0">
                                    <p:tmAbs val="0"/>
                                  </p:iterate>
                                  <p:childTnLst>
                                    <p:set>
                                      <p:cBhvr>
                                        <p:cTn id="30" fill="hold">
                                          <p:stCondLst>
                                            <p:cond delay="0"/>
                                          </p:stCondLst>
                                        </p:cTn>
                                        <p:tgtEl>
                                          <p:spTgt spid="66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6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2" grpId="5"/>
      <p:bldP build="whole" bldLvl="1" animBg="1" rev="0" advAuto="0" spid="664" grpId="8"/>
      <p:bldP build="whole" bldLvl="1" animBg="1" rev="0" advAuto="0" spid="649" grpId="4"/>
      <p:bldP build="whole" bldLvl="1" animBg="1" rev="0" advAuto="0" spid="666" grpId="2"/>
      <p:bldP build="whole" bldLvl="1" animBg="1" rev="0" advAuto="0" spid="646" grpId="3"/>
      <p:bldP build="whole" bldLvl="1" animBg="1" rev="0" advAuto="0" spid="666" grpId="7"/>
      <p:bldP build="whole" bldLvl="1" animBg="1" rev="0" advAuto="0" spid="667" grpId="1"/>
      <p:bldP build="whole" bldLvl="1" animBg="1" rev="0" advAuto="0" spid="655" grpId="6"/>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Batch Normalization"/>
          <p:cNvSpPr txBox="1"/>
          <p:nvPr/>
        </p:nvSpPr>
        <p:spPr>
          <a:xfrm>
            <a:off x="150774" y="442570"/>
            <a:ext cx="30766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Batch Normalization</a:t>
            </a:r>
          </a:p>
        </p:txBody>
      </p:sp>
      <p:sp>
        <p:nvSpPr>
          <p:cNvPr id="670" name="Line"/>
          <p:cNvSpPr/>
          <p:nvPr/>
        </p:nvSpPr>
        <p:spPr>
          <a:xfrm>
            <a:off x="200173" y="1058862"/>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7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672" name="During evaluation, we normalize according to the whole validation/test datasets.        parameters are fixed!"/>
          <p:cNvSpPr txBox="1"/>
          <p:nvPr/>
        </p:nvSpPr>
        <p:spPr>
          <a:xfrm>
            <a:off x="250575" y="1784192"/>
            <a:ext cx="11480741" cy="52501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42900" indent="-342900" algn="l" defTabSz="457200">
              <a:defRPr b="0">
                <a:latin typeface="Helvetica Neue Light"/>
                <a:ea typeface="Helvetica Neue Light"/>
                <a:cs typeface="Helvetica Neue Light"/>
                <a:sym typeface="Helvetica Neue Light"/>
              </a:defRPr>
            </a:pPr>
            <a:endParaRPr b="1">
              <a:latin typeface="Helvetica Neue"/>
              <a:ea typeface="Helvetica Neue"/>
              <a:cs typeface="Helvetica Neue"/>
              <a:sym typeface="Helvetica Neue"/>
            </a:endParaRPr>
          </a:p>
          <a:p>
            <a:pPr marL="375046" indent="-375046" algn="l" defTabSz="457200">
              <a:buSzPct val="145000"/>
              <a:buChar char="•"/>
              <a:defRPr b="0">
                <a:latin typeface="Helvetica Neue Light"/>
                <a:ea typeface="Helvetica Neue Light"/>
                <a:cs typeface="Helvetica Neue Light"/>
                <a:sym typeface="Helvetica Neue Light"/>
              </a:defRPr>
            </a:pPr>
            <a:r>
              <a:t>During evaluation, we normalize according to the </a:t>
            </a:r>
            <a:r>
              <a:rPr b="1">
                <a:solidFill>
                  <a:schemeClr val="accent1">
                    <a:hueOff val="114395"/>
                    <a:lumOff val="-24975"/>
                  </a:schemeClr>
                </a:solidFill>
                <a:latin typeface="Helvetica Neue"/>
                <a:ea typeface="Helvetica Neue"/>
                <a:cs typeface="Helvetica Neue"/>
                <a:sym typeface="Helvetica Neue"/>
              </a:rPr>
              <a:t>whole validation/test datasets</a:t>
            </a:r>
            <a:r>
              <a:t>. </a:t>
            </a:r>
            <a:br/>
            <a:r>
              <a:t>      parameters are fixed!</a:t>
            </a:r>
            <a:br/>
            <a:br/>
            <a:br/>
          </a:p>
          <a:p>
            <a:pPr marL="342900" indent="-342900" algn="l" defTabSz="457200">
              <a:defRPr b="0">
                <a:latin typeface="Helvetica Neue Light"/>
                <a:ea typeface="Helvetica Neue Light"/>
                <a:cs typeface="Helvetica Neue Light"/>
                <a:sym typeface="Helvetica Neue Light"/>
              </a:defRPr>
            </a:pPr>
            <a:br>
              <a:rPr b="1">
                <a:solidFill>
                  <a:schemeClr val="accent3">
                    <a:hueOff val="914337"/>
                    <a:satOff val="31515"/>
                    <a:lumOff val="-30790"/>
                  </a:schemeClr>
                </a:solidFill>
                <a:latin typeface="Helvetica Neue"/>
                <a:ea typeface="Helvetica Neue"/>
                <a:cs typeface="Helvetica Neue"/>
                <a:sym typeface="Helvetica Neue"/>
              </a:rPr>
            </a:br>
            <a:br/>
            <a:br/>
            <a:br/>
          </a:p>
          <a:p>
            <a:pPr marL="375046" indent="-375046" algn="l" defTabSz="457200">
              <a:buSzPct val="145000"/>
              <a:buChar char="•"/>
              <a:defRPr b="0">
                <a:latin typeface="Helvetica Neue Light"/>
                <a:ea typeface="Helvetica Neue Light"/>
                <a:cs typeface="Helvetica Neue Light"/>
                <a:sym typeface="Helvetica Neue Light"/>
              </a:defRPr>
            </a:pPr>
          </a:p>
          <a:p>
            <a:pPr marL="375046" indent="-375046" algn="l" defTabSz="457200">
              <a:buSzPct val="145000"/>
              <a:buChar char="•"/>
              <a:defRPr b="0">
                <a:latin typeface="Helvetica Neue Light"/>
                <a:ea typeface="Helvetica Neue Light"/>
                <a:cs typeface="Helvetica Neue Light"/>
                <a:sym typeface="Helvetica Neue Light"/>
              </a:defRPr>
            </a:pPr>
          </a:p>
        </p:txBody>
      </p:sp>
      <p:pic>
        <p:nvPicPr>
          <p:cNvPr id="673" name="gamma,_beta.pdf" descr="gamma,_beta.pdf"/>
          <p:cNvPicPr>
            <a:picLocks noChangeAspect="1"/>
          </p:cNvPicPr>
          <p:nvPr/>
        </p:nvPicPr>
        <p:blipFill>
          <a:blip r:embed="rId2">
            <a:extLst/>
          </a:blip>
          <a:stretch>
            <a:fillRect/>
          </a:stretch>
        </p:blipFill>
        <p:spPr>
          <a:xfrm>
            <a:off x="773707" y="2597100"/>
            <a:ext cx="609601" cy="368301"/>
          </a:xfrm>
          <a:prstGeom prst="rect">
            <a:avLst/>
          </a:prstGeom>
          <a:ln w="12700">
            <a:miter lim="400000"/>
          </a:ln>
        </p:spPr>
      </p:pic>
      <p:pic>
        <p:nvPicPr>
          <p:cNvPr id="674" name="Image" descr="Image"/>
          <p:cNvPicPr>
            <a:picLocks noChangeAspect="1"/>
          </p:cNvPicPr>
          <p:nvPr/>
        </p:nvPicPr>
        <p:blipFill>
          <a:blip r:embed="rId3">
            <a:extLst/>
          </a:blip>
          <a:stretch>
            <a:fillRect/>
          </a:stretch>
        </p:blipFill>
        <p:spPr>
          <a:xfrm>
            <a:off x="2959100" y="4648200"/>
            <a:ext cx="7291211" cy="4659114"/>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Layer Normalization"/>
          <p:cNvSpPr txBox="1"/>
          <p:nvPr/>
        </p:nvSpPr>
        <p:spPr>
          <a:xfrm>
            <a:off x="173329" y="442570"/>
            <a:ext cx="303154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Layer Normalization</a:t>
            </a:r>
          </a:p>
        </p:txBody>
      </p:sp>
      <p:sp>
        <p:nvSpPr>
          <p:cNvPr id="677" name="Line"/>
          <p:cNvSpPr/>
          <p:nvPr/>
        </p:nvSpPr>
        <p:spPr>
          <a:xfrm>
            <a:off x="200173" y="1058862"/>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7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pic>
        <p:nvPicPr>
          <p:cNvPr id="679" name="Screenshot 2022-10-03 at 01.03.05.png" descr="Screenshot 2022-10-03 at 01.03.05.png"/>
          <p:cNvPicPr>
            <a:picLocks noChangeAspect="1"/>
          </p:cNvPicPr>
          <p:nvPr/>
        </p:nvPicPr>
        <p:blipFill>
          <a:blip r:embed="rId2">
            <a:extLst/>
          </a:blip>
          <a:stretch>
            <a:fillRect/>
          </a:stretch>
        </p:blipFill>
        <p:spPr>
          <a:xfrm>
            <a:off x="162867" y="1214095"/>
            <a:ext cx="7674950" cy="2981265"/>
          </a:xfrm>
          <a:prstGeom prst="rect">
            <a:avLst/>
          </a:prstGeom>
          <a:ln w="12700">
            <a:miter lim="400000"/>
          </a:ln>
        </p:spPr>
      </p:pic>
      <p:sp>
        <p:nvSpPr>
          <p:cNvPr id="680" name="The effect of batch normalization is dependent on the mini-batch size…"/>
          <p:cNvSpPr txBox="1"/>
          <p:nvPr/>
        </p:nvSpPr>
        <p:spPr>
          <a:xfrm>
            <a:off x="261479" y="4601211"/>
            <a:ext cx="11981527" cy="23037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75046" indent="-375046" algn="l" defTabSz="457200">
              <a:buSzPct val="145000"/>
              <a:buChar char="•"/>
              <a:defRPr b="0">
                <a:latin typeface="Helvetica Neue Light"/>
                <a:ea typeface="Helvetica Neue Light"/>
                <a:cs typeface="Helvetica Neue Light"/>
                <a:sym typeface="Helvetica Neue Light"/>
              </a:defRPr>
            </a:pPr>
            <a:r>
              <a:t>The effect of batch normalization is dependent on the mini-batch size </a:t>
            </a:r>
            <a:br/>
          </a:p>
          <a:p>
            <a:pPr marL="375046" indent="-375046" algn="l" defTabSz="457200">
              <a:buSzPct val="145000"/>
              <a:buChar char="•"/>
              <a:defRPr b="0">
                <a:latin typeface="Helvetica Neue Light"/>
                <a:ea typeface="Helvetica Neue Light"/>
                <a:cs typeface="Helvetica Neue Light"/>
                <a:sym typeface="Helvetica Neue Light"/>
              </a:defRPr>
            </a:pPr>
            <a:r>
              <a:t>It is not obvious how to apply it to recurrent neural networks. </a:t>
            </a:r>
            <a:br/>
          </a:p>
          <a:p>
            <a:pPr marL="375046" indent="-375046" algn="l" defTabSz="457200">
              <a:buSzPct val="145000"/>
              <a:buChar char="•"/>
              <a:defRPr b="0">
                <a:latin typeface="Helvetica Neue Light"/>
                <a:ea typeface="Helvetica Neue Light"/>
                <a:cs typeface="Helvetica Neue Light"/>
                <a:sym typeface="Helvetica Neue Light"/>
              </a:defRPr>
            </a:pPr>
            <a:r>
              <a:t>In layer normalization, we </a:t>
            </a:r>
            <a:r>
              <a:rPr b="1">
                <a:solidFill>
                  <a:schemeClr val="accent3">
                    <a:hueOff val="914337"/>
                    <a:satOff val="31515"/>
                    <a:lumOff val="-30790"/>
                  </a:schemeClr>
                </a:solidFill>
                <a:latin typeface="Helvetica Neue"/>
                <a:ea typeface="Helvetica Neue"/>
                <a:cs typeface="Helvetica Neue"/>
                <a:sym typeface="Helvetica Neue"/>
              </a:rPr>
              <a:t>normalize the sum of inputs</a:t>
            </a:r>
            <a:r>
              <a:t> in a layer using a </a:t>
            </a:r>
            <a:r>
              <a:rPr b="1">
                <a:solidFill>
                  <a:schemeClr val="accent5">
                    <a:lumOff val="-29866"/>
                  </a:schemeClr>
                </a:solidFill>
                <a:latin typeface="Helvetica Neue"/>
                <a:ea typeface="Helvetica Neue"/>
                <a:cs typeface="Helvetica Neue"/>
                <a:sym typeface="Helvetica Neue"/>
              </a:rPr>
              <a:t>single case</a:t>
            </a:r>
            <a:r>
              <a:t>.</a:t>
            </a:r>
            <a:br/>
          </a:p>
        </p:txBody>
      </p:sp>
      <p:pic>
        <p:nvPicPr>
          <p:cNvPr id="681" name="Screenshot 2022-10-03 at 01.12.51.png" descr="Screenshot 2022-10-03 at 01.12.51.png"/>
          <p:cNvPicPr>
            <a:picLocks noChangeAspect="1"/>
          </p:cNvPicPr>
          <p:nvPr/>
        </p:nvPicPr>
        <p:blipFill>
          <a:blip r:embed="rId3">
            <a:extLst/>
          </a:blip>
          <a:stretch>
            <a:fillRect/>
          </a:stretch>
        </p:blipFill>
        <p:spPr>
          <a:xfrm>
            <a:off x="1117748" y="7027543"/>
            <a:ext cx="11264901" cy="214630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Layer Normalization"/>
          <p:cNvSpPr txBox="1"/>
          <p:nvPr/>
        </p:nvSpPr>
        <p:spPr>
          <a:xfrm>
            <a:off x="173329" y="442570"/>
            <a:ext cx="303154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Layer Normalization</a:t>
            </a:r>
          </a:p>
        </p:txBody>
      </p:sp>
      <p:sp>
        <p:nvSpPr>
          <p:cNvPr id="684" name="Line"/>
          <p:cNvSpPr/>
          <p:nvPr/>
        </p:nvSpPr>
        <p:spPr>
          <a:xfrm>
            <a:off x="200173" y="1058862"/>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8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grpSp>
        <p:nvGrpSpPr>
          <p:cNvPr id="688" name="Screenshot 2022-10-03 at 01.10.22.png"/>
          <p:cNvGrpSpPr/>
          <p:nvPr/>
        </p:nvGrpSpPr>
        <p:grpSpPr>
          <a:xfrm>
            <a:off x="1352550" y="3344543"/>
            <a:ext cx="10299700" cy="1079501"/>
            <a:chOff x="0" y="0"/>
            <a:chExt cx="10299700" cy="1079500"/>
          </a:xfrm>
        </p:grpSpPr>
        <p:pic>
          <p:nvPicPr>
            <p:cNvPr id="687" name="Screenshot 2022-10-03 at 01.10.22.png" descr="Screenshot 2022-10-03 at 01.10.22.png"/>
            <p:cNvPicPr>
              <a:picLocks noChangeAspect="1"/>
            </p:cNvPicPr>
            <p:nvPr/>
          </p:nvPicPr>
          <p:blipFill>
            <a:blip r:embed="rId3">
              <a:extLst/>
            </a:blip>
            <a:stretch>
              <a:fillRect/>
            </a:stretch>
          </p:blipFill>
          <p:spPr>
            <a:xfrm>
              <a:off x="50800" y="50800"/>
              <a:ext cx="10198100" cy="977900"/>
            </a:xfrm>
            <a:prstGeom prst="rect">
              <a:avLst/>
            </a:prstGeom>
            <a:ln>
              <a:noFill/>
            </a:ln>
            <a:effectLst/>
          </p:spPr>
        </p:pic>
        <p:pic>
          <p:nvPicPr>
            <p:cNvPr id="686" name="Screenshot 2022-10-03 at 01.10.22.png" descr="Screenshot 2022-10-03 at 01.10.22.png"/>
            <p:cNvPicPr>
              <a:picLocks noChangeAspect="0"/>
            </p:cNvPicPr>
            <p:nvPr/>
          </p:nvPicPr>
          <p:blipFill>
            <a:blip r:embed="rId4">
              <a:extLst/>
            </a:blip>
            <a:stretch>
              <a:fillRect/>
            </a:stretch>
          </p:blipFill>
          <p:spPr>
            <a:xfrm>
              <a:off x="0" y="0"/>
              <a:ext cx="10299700" cy="1079500"/>
            </a:xfrm>
            <a:prstGeom prst="rect">
              <a:avLst/>
            </a:prstGeom>
            <a:effectLst/>
          </p:spPr>
        </p:pic>
      </p:grpSp>
      <p:pic>
        <p:nvPicPr>
          <p:cNvPr id="689" name="Screenshot 2022-10-03 at 01.10.49.png" descr="Screenshot 2022-10-03 at 01.10.49.png"/>
          <p:cNvPicPr>
            <a:picLocks noChangeAspect="1"/>
          </p:cNvPicPr>
          <p:nvPr/>
        </p:nvPicPr>
        <p:blipFill>
          <a:blip r:embed="rId5">
            <a:extLst/>
          </a:blip>
          <a:stretch>
            <a:fillRect/>
          </a:stretch>
        </p:blipFill>
        <p:spPr>
          <a:xfrm>
            <a:off x="4228157" y="1642903"/>
            <a:ext cx="4737101" cy="825501"/>
          </a:xfrm>
          <a:prstGeom prst="rect">
            <a:avLst/>
          </a:prstGeom>
          <a:ln w="12700">
            <a:miter lim="400000"/>
          </a:ln>
        </p:spPr>
      </p:pic>
      <p:grpSp>
        <p:nvGrpSpPr>
          <p:cNvPr id="692" name="Screenshot 2022-10-03 at 01.11.10.png"/>
          <p:cNvGrpSpPr/>
          <p:nvPr/>
        </p:nvGrpSpPr>
        <p:grpSpPr>
          <a:xfrm>
            <a:off x="3398043" y="5400823"/>
            <a:ext cx="6502401" cy="1600201"/>
            <a:chOff x="0" y="0"/>
            <a:chExt cx="6502400" cy="1600200"/>
          </a:xfrm>
        </p:grpSpPr>
        <p:pic>
          <p:nvPicPr>
            <p:cNvPr id="691" name="Screenshot 2022-10-03 at 01.11.10.png" descr="Screenshot 2022-10-03 at 01.11.10.png"/>
            <p:cNvPicPr>
              <a:picLocks noChangeAspect="1"/>
            </p:cNvPicPr>
            <p:nvPr/>
          </p:nvPicPr>
          <p:blipFill>
            <a:blip r:embed="rId6">
              <a:extLst/>
            </a:blip>
            <a:stretch>
              <a:fillRect/>
            </a:stretch>
          </p:blipFill>
          <p:spPr>
            <a:xfrm>
              <a:off x="50800" y="50800"/>
              <a:ext cx="6400800" cy="1498600"/>
            </a:xfrm>
            <a:prstGeom prst="rect">
              <a:avLst/>
            </a:prstGeom>
            <a:ln>
              <a:noFill/>
            </a:ln>
            <a:effectLst/>
          </p:spPr>
        </p:pic>
        <p:pic>
          <p:nvPicPr>
            <p:cNvPr id="690" name="Screenshot 2022-10-03 at 01.11.10.png" descr="Screenshot 2022-10-03 at 01.11.10.png"/>
            <p:cNvPicPr>
              <a:picLocks noChangeAspect="0"/>
            </p:cNvPicPr>
            <p:nvPr/>
          </p:nvPicPr>
          <p:blipFill>
            <a:blip r:embed="rId7">
              <a:extLst/>
            </a:blip>
            <a:stretch>
              <a:fillRect/>
            </a:stretch>
          </p:blipFill>
          <p:spPr>
            <a:xfrm>
              <a:off x="0" y="0"/>
              <a:ext cx="6502400" cy="1600200"/>
            </a:xfrm>
            <a:prstGeom prst="rect">
              <a:avLst/>
            </a:prstGeom>
            <a:effectLst/>
          </p:spPr>
        </p:pic>
      </p:grpSp>
      <p:sp>
        <p:nvSpPr>
          <p:cNvPr id="693" name="Batch Normalization"/>
          <p:cNvSpPr txBox="1"/>
          <p:nvPr/>
        </p:nvSpPr>
        <p:spPr>
          <a:xfrm>
            <a:off x="8655486" y="2868270"/>
            <a:ext cx="30766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42900" algn="l" defTabSz="457200">
              <a:defRPr>
                <a:solidFill>
                  <a:schemeClr val="accent1">
                    <a:hueOff val="114395"/>
                    <a:lumOff val="-24975"/>
                  </a:schemeClr>
                </a:solidFill>
              </a:defRPr>
            </a:lvl1pPr>
          </a:lstStyle>
          <a:p>
            <a:pPr>
              <a:defRPr b="0">
                <a:solidFill>
                  <a:srgbClr val="000000"/>
                </a:solidFill>
                <a:latin typeface="Helvetica Neue Light"/>
                <a:ea typeface="Helvetica Neue Light"/>
                <a:cs typeface="Helvetica Neue Light"/>
                <a:sym typeface="Helvetica Neue Light"/>
              </a:defRPr>
            </a:pPr>
            <a:r>
              <a:rPr b="1">
                <a:solidFill>
                  <a:schemeClr val="accent1">
                    <a:hueOff val="114395"/>
                    <a:lumOff val="-24975"/>
                  </a:schemeClr>
                </a:solidFill>
                <a:latin typeface="Helvetica Neue"/>
                <a:ea typeface="Helvetica Neue"/>
                <a:cs typeface="Helvetica Neue"/>
                <a:sym typeface="Helvetica Neue"/>
              </a:rPr>
              <a:t>Batch Normalization</a:t>
            </a:r>
          </a:p>
        </p:txBody>
      </p:sp>
      <p:sp>
        <p:nvSpPr>
          <p:cNvPr id="694" name="Layer Normalization"/>
          <p:cNvSpPr txBox="1"/>
          <p:nvPr/>
        </p:nvSpPr>
        <p:spPr>
          <a:xfrm>
            <a:off x="6826686" y="4887570"/>
            <a:ext cx="303154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42900" algn="l" defTabSz="457200">
              <a:defRPr>
                <a:solidFill>
                  <a:schemeClr val="accent1">
                    <a:hueOff val="114395"/>
                    <a:lumOff val="-24975"/>
                  </a:schemeClr>
                </a:solidFill>
              </a:defRPr>
            </a:lvl1pPr>
          </a:lstStyle>
          <a:p>
            <a:pPr>
              <a:defRPr b="0">
                <a:solidFill>
                  <a:srgbClr val="000000"/>
                </a:solidFill>
                <a:latin typeface="Helvetica Neue Light"/>
                <a:ea typeface="Helvetica Neue Light"/>
                <a:cs typeface="Helvetica Neue Light"/>
                <a:sym typeface="Helvetica Neue Light"/>
              </a:defRPr>
            </a:pPr>
            <a:r>
              <a:rPr b="1">
                <a:solidFill>
                  <a:schemeClr val="accent1">
                    <a:hueOff val="114395"/>
                    <a:lumOff val="-24975"/>
                  </a:schemeClr>
                </a:solidFill>
                <a:latin typeface="Helvetica Neue"/>
                <a:ea typeface="Helvetica Neue"/>
                <a:cs typeface="Helvetica Neue"/>
                <a:sym typeface="Helvetica Neue"/>
              </a:rPr>
              <a:t>Layer Normalization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Layer Normalization"/>
          <p:cNvSpPr txBox="1"/>
          <p:nvPr/>
        </p:nvSpPr>
        <p:spPr>
          <a:xfrm>
            <a:off x="173329" y="442570"/>
            <a:ext cx="303154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Layer Normalization</a:t>
            </a:r>
          </a:p>
        </p:txBody>
      </p:sp>
      <p:sp>
        <p:nvSpPr>
          <p:cNvPr id="699" name="Line"/>
          <p:cNvSpPr/>
          <p:nvPr/>
        </p:nvSpPr>
        <p:spPr>
          <a:xfrm>
            <a:off x="200173" y="1058862"/>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0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pic>
        <p:nvPicPr>
          <p:cNvPr id="701" name="Screenshot 2022-10-03 at 01.14.56.png" descr="Screenshot 2022-10-03 at 01.14.56.png"/>
          <p:cNvPicPr>
            <a:picLocks noChangeAspect="1"/>
          </p:cNvPicPr>
          <p:nvPr/>
        </p:nvPicPr>
        <p:blipFill>
          <a:blip r:embed="rId2">
            <a:extLst/>
          </a:blip>
          <a:stretch>
            <a:fillRect/>
          </a:stretch>
        </p:blipFill>
        <p:spPr>
          <a:xfrm>
            <a:off x="622300" y="1619250"/>
            <a:ext cx="11760200" cy="651510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Weight Initialization"/>
          <p:cNvSpPr txBox="1"/>
          <p:nvPr/>
        </p:nvSpPr>
        <p:spPr>
          <a:xfrm>
            <a:off x="4672457" y="3675825"/>
            <a:ext cx="3659887" cy="10303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2C2A56"/>
                </a:solidFill>
              </a:defRPr>
            </a:lvl1pPr>
          </a:lstStyle>
          <a:p>
            <a:pPr/>
            <a:r>
              <a:t>Weight Initialization</a:t>
            </a:r>
          </a:p>
        </p:txBody>
      </p:sp>
      <p:sp>
        <p:nvSpPr>
          <p:cNvPr id="704"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pic>
        <p:nvPicPr>
          <p:cNvPr id="705" name="uc3m-logo.pdf" descr="uc3m-logo.pdf"/>
          <p:cNvPicPr>
            <a:picLocks noChangeAspect="1"/>
          </p:cNvPicPr>
          <p:nvPr/>
        </p:nvPicPr>
        <p:blipFill>
          <a:blip r:embed="rId2">
            <a:extLst/>
          </a:blip>
          <a:stretch>
            <a:fillRect/>
          </a:stretch>
        </p:blipFill>
        <p:spPr>
          <a:xfrm>
            <a:off x="11134421" y="8909050"/>
            <a:ext cx="1686229" cy="510216"/>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0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709" name="Why do we care?"/>
          <p:cNvSpPr txBox="1"/>
          <p:nvPr/>
        </p:nvSpPr>
        <p:spPr>
          <a:xfrm>
            <a:off x="225555" y="587324"/>
            <a:ext cx="259811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Why do we care?</a:t>
            </a:r>
          </a:p>
        </p:txBody>
      </p:sp>
      <p:sp>
        <p:nvSpPr>
          <p:cNvPr id="710" name="We have mentioned that we usually initialized weights at random to break symmetry…"/>
          <p:cNvSpPr txBox="1"/>
          <p:nvPr/>
        </p:nvSpPr>
        <p:spPr>
          <a:xfrm>
            <a:off x="-11420" y="2333604"/>
            <a:ext cx="12308761" cy="16925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We have mentioned that we usually initialized weights at random to break symmetry</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Furthermore, we want them to be relatively small but not too much. Why?</a:t>
            </a:r>
          </a:p>
          <a:p>
            <a:pPr lvl="2" marL="1236265" indent="-347265" algn="l" defTabSz="457200">
              <a:lnSpc>
                <a:spcPts val="6600"/>
              </a:lnSpc>
              <a:spcBef>
                <a:spcPts val="1200"/>
              </a:spcBef>
              <a:buSzPct val="145000"/>
              <a:buChar char="✓"/>
              <a:defRPr sz="2500"/>
            </a:pPr>
            <a:r>
              <a:t> Problem of exploding/vanishing gradients</a:t>
            </a:r>
          </a:p>
        </p:txBody>
      </p:sp>
      <p:pic>
        <p:nvPicPr>
          <p:cNvPr id="711" name="pasted-movie.png" descr="pasted-movie.png"/>
          <p:cNvPicPr>
            <a:picLocks noChangeAspect="1"/>
          </p:cNvPicPr>
          <p:nvPr/>
        </p:nvPicPr>
        <p:blipFill>
          <a:blip r:embed="rId2">
            <a:extLst/>
          </a:blip>
          <a:stretch>
            <a:fillRect/>
          </a:stretch>
        </p:blipFill>
        <p:spPr>
          <a:xfrm>
            <a:off x="2772820" y="4060156"/>
            <a:ext cx="6740281" cy="4304982"/>
          </a:xfrm>
          <a:prstGeom prst="rect">
            <a:avLst/>
          </a:prstGeom>
          <a:ln w="12700">
            <a:miter lim="400000"/>
          </a:ln>
        </p:spPr>
      </p:pic>
      <p:sp>
        <p:nvSpPr>
          <p:cNvPr id="712" name="sebastianraschka.com"/>
          <p:cNvSpPr txBox="1"/>
          <p:nvPr/>
        </p:nvSpPr>
        <p:spPr>
          <a:xfrm>
            <a:off x="7976771" y="8399099"/>
            <a:ext cx="1902613" cy="299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3" invalidUrl="" action="" tgtFrame="" tooltip="" history="1" highlightClick="0" endSnd="0"/>
              </a:defRPr>
            </a:lvl1pPr>
          </a:lstStyle>
          <a:p>
            <a:pPr>
              <a:defRPr u="none"/>
            </a:pPr>
            <a:r>
              <a:rPr u="sng">
                <a:hlinkClick r:id="rId3" invalidUrl="" action="" tgtFrame="" tooltip="" history="1" highlightClick="0" endSnd="0"/>
              </a:rPr>
              <a:t>sebastianraschka.com</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1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716" name="Vanishing/Exploding Gradient Problems"/>
          <p:cNvSpPr txBox="1"/>
          <p:nvPr/>
        </p:nvSpPr>
        <p:spPr>
          <a:xfrm>
            <a:off x="215225" y="587324"/>
            <a:ext cx="587563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Vanishing/Exploding Gradient Problems</a:t>
            </a:r>
          </a:p>
        </p:txBody>
      </p:sp>
      <p:sp>
        <p:nvSpPr>
          <p:cNvPr id="717" name="sebastianraschka.com"/>
          <p:cNvSpPr txBox="1"/>
          <p:nvPr/>
        </p:nvSpPr>
        <p:spPr>
          <a:xfrm>
            <a:off x="1005067" y="7737550"/>
            <a:ext cx="1902614"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2" invalidUrl="" action="" tgtFrame="" tooltip="" history="1" highlightClick="0" endSnd="0"/>
              </a:defRPr>
            </a:lvl1pPr>
          </a:lstStyle>
          <a:p>
            <a:pPr>
              <a:defRPr u="none"/>
            </a:pPr>
            <a:r>
              <a:rPr u="sng">
                <a:hlinkClick r:id="rId2" invalidUrl="" action="" tgtFrame="" tooltip="" history="1" highlightClick="0" endSnd="0"/>
              </a:rPr>
              <a:t>sebastianraschka.com</a:t>
            </a:r>
          </a:p>
        </p:txBody>
      </p:sp>
      <p:pic>
        <p:nvPicPr>
          <p:cNvPr id="718" name="pasted-movie.png" descr="pasted-movie.png"/>
          <p:cNvPicPr>
            <a:picLocks noChangeAspect="1"/>
          </p:cNvPicPr>
          <p:nvPr/>
        </p:nvPicPr>
        <p:blipFill>
          <a:blip r:embed="rId3">
            <a:extLst/>
          </a:blip>
          <a:stretch>
            <a:fillRect/>
          </a:stretch>
        </p:blipFill>
        <p:spPr>
          <a:xfrm>
            <a:off x="267141" y="1905000"/>
            <a:ext cx="11738072" cy="537516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2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722" name="Imagine we have the largest gradient of the previous slide"/>
          <p:cNvSpPr txBox="1"/>
          <p:nvPr/>
        </p:nvSpPr>
        <p:spPr>
          <a:xfrm>
            <a:off x="259984" y="2095065"/>
            <a:ext cx="8159116"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Imagine we have the largest gradient of the previous slide</a:t>
            </a:r>
          </a:p>
        </p:txBody>
      </p:sp>
      <p:sp>
        <p:nvSpPr>
          <p:cNvPr id="723" name="sebastianraschka.com"/>
          <p:cNvSpPr txBox="1"/>
          <p:nvPr/>
        </p:nvSpPr>
        <p:spPr>
          <a:xfrm>
            <a:off x="7976771" y="8399099"/>
            <a:ext cx="1902613" cy="299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2" invalidUrl="" action="" tgtFrame="" tooltip="" history="1" highlightClick="0" endSnd="0"/>
              </a:defRPr>
            </a:lvl1pPr>
          </a:lstStyle>
          <a:p>
            <a:pPr>
              <a:defRPr u="none"/>
            </a:pPr>
            <a:r>
              <a:rPr u="sng">
                <a:hlinkClick r:id="rId2" invalidUrl="" action="" tgtFrame="" tooltip="" history="1" highlightClick="0" endSnd="0"/>
              </a:rPr>
              <a:t>sebastianraschka.com</a:t>
            </a:r>
          </a:p>
        </p:txBody>
      </p:sp>
      <p:sp>
        <p:nvSpPr>
          <p:cNvPr id="724" name="Vanishing/Exploding Gradient Problems"/>
          <p:cNvSpPr txBox="1"/>
          <p:nvPr/>
        </p:nvSpPr>
        <p:spPr>
          <a:xfrm>
            <a:off x="215225" y="587324"/>
            <a:ext cx="587563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Vanishing/Exploding Gradient Problems</a:t>
            </a:r>
          </a:p>
        </p:txBody>
      </p:sp>
      <p:sp>
        <p:nvSpPr>
          <p:cNvPr id="725" name="If we had 10 layers for instance, as we apply the chain rule to compute gradients, we degrade the other gradients by orders of magnitude!"/>
          <p:cNvSpPr txBox="1"/>
          <p:nvPr/>
        </p:nvSpPr>
        <p:spPr>
          <a:xfrm>
            <a:off x="231911" y="4410870"/>
            <a:ext cx="11818378" cy="9318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If we had 10 layers for instance, as we apply the chain rule to compute gradients, we </a:t>
            </a:r>
            <a:r>
              <a:rPr b="1">
                <a:solidFill>
                  <a:srgbClr val="FF2600"/>
                </a:solidFill>
                <a:latin typeface="Helvetica Neue"/>
                <a:ea typeface="Helvetica Neue"/>
                <a:cs typeface="Helvetica Neue"/>
                <a:sym typeface="Helvetica Neue"/>
              </a:rPr>
              <a:t>degrade the other gradients by orders of magnitude</a:t>
            </a:r>
            <a:r>
              <a:t>!</a:t>
            </a:r>
          </a:p>
        </p:txBody>
      </p:sp>
      <p:pic>
        <p:nvPicPr>
          <p:cNvPr id="726" name="pasted-movie.png" descr="pasted-movie.png"/>
          <p:cNvPicPr>
            <a:picLocks noChangeAspect="1"/>
          </p:cNvPicPr>
          <p:nvPr/>
        </p:nvPicPr>
        <p:blipFill>
          <a:blip r:embed="rId3">
            <a:extLst/>
          </a:blip>
          <a:stretch>
            <a:fillRect/>
          </a:stretch>
        </p:blipFill>
        <p:spPr>
          <a:xfrm>
            <a:off x="1526319" y="3127487"/>
            <a:ext cx="5875630" cy="953587"/>
          </a:xfrm>
          <a:prstGeom prst="rect">
            <a:avLst/>
          </a:prstGeom>
          <a:ln w="12700">
            <a:miter lim="400000"/>
          </a:ln>
        </p:spPr>
      </p:pic>
      <p:pic>
        <p:nvPicPr>
          <p:cNvPr id="727" name="pasted-movie.png" descr="pasted-movie.png"/>
          <p:cNvPicPr>
            <a:picLocks noChangeAspect="1"/>
          </p:cNvPicPr>
          <p:nvPr/>
        </p:nvPicPr>
        <p:blipFill>
          <a:blip r:embed="rId4">
            <a:extLst/>
          </a:blip>
          <a:stretch>
            <a:fillRect/>
          </a:stretch>
        </p:blipFill>
        <p:spPr>
          <a:xfrm>
            <a:off x="2007699" y="5672526"/>
            <a:ext cx="2290682" cy="81879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4" name="Group"/>
          <p:cNvGrpSpPr/>
          <p:nvPr/>
        </p:nvGrpSpPr>
        <p:grpSpPr>
          <a:xfrm>
            <a:off x="527309" y="1766043"/>
            <a:ext cx="11950183" cy="5603253"/>
            <a:chOff x="0" y="0"/>
            <a:chExt cx="11950182" cy="5603252"/>
          </a:xfrm>
        </p:grpSpPr>
        <p:pic>
          <p:nvPicPr>
            <p:cNvPr id="151" name="Image" descr="Image"/>
            <p:cNvPicPr>
              <a:picLocks noChangeAspect="1"/>
            </p:cNvPicPr>
            <p:nvPr/>
          </p:nvPicPr>
          <p:blipFill>
            <a:blip r:embed="rId2">
              <a:extLst/>
            </a:blip>
            <a:srcRect l="0" t="0" r="0" b="0"/>
            <a:stretch>
              <a:fillRect/>
            </a:stretch>
          </p:blipFill>
          <p:spPr>
            <a:xfrm>
              <a:off x="0" y="0"/>
              <a:ext cx="11950183" cy="5603253"/>
            </a:xfrm>
            <a:prstGeom prst="rect">
              <a:avLst/>
            </a:prstGeom>
            <a:ln w="12700" cap="flat">
              <a:noFill/>
              <a:miter lim="400000"/>
            </a:ln>
            <a:effectLst/>
          </p:spPr>
        </p:pic>
        <p:sp>
          <p:nvSpPr>
            <p:cNvPr id="152" name="Circle"/>
            <p:cNvSpPr/>
            <p:nvPr/>
          </p:nvSpPr>
          <p:spPr>
            <a:xfrm>
              <a:off x="4311391" y="2310656"/>
              <a:ext cx="829359" cy="829360"/>
            </a:xfrm>
            <a:prstGeom prst="ellipse">
              <a:avLst/>
            </a:prstGeom>
            <a:solidFill>
              <a:srgbClr val="F2C04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53" name="g(_cdot).pdf" descr="g(_cdot).pdf"/>
            <p:cNvPicPr>
              <a:picLocks noChangeAspect="1"/>
            </p:cNvPicPr>
            <p:nvPr/>
          </p:nvPicPr>
          <p:blipFill>
            <a:blip r:embed="rId3">
              <a:extLst/>
            </a:blip>
            <a:stretch>
              <a:fillRect/>
            </a:stretch>
          </p:blipFill>
          <p:spPr>
            <a:xfrm>
              <a:off x="4440320" y="2528485"/>
              <a:ext cx="571501" cy="393701"/>
            </a:xfrm>
            <a:prstGeom prst="rect">
              <a:avLst/>
            </a:prstGeom>
            <a:ln w="12700" cap="flat">
              <a:noFill/>
              <a:miter lim="400000"/>
            </a:ln>
            <a:effectLst/>
          </p:spPr>
        </p:pic>
      </p:grpSp>
      <p:sp>
        <p:nvSpPr>
          <p:cNvPr id="155"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56"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157" name="The Perceptron: The structural building block of deep learning"/>
          <p:cNvSpPr txBox="1"/>
          <p:nvPr/>
        </p:nvSpPr>
        <p:spPr>
          <a:xfrm>
            <a:off x="98833" y="517444"/>
            <a:ext cx="921197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The Perceptron: The structural building block of deep learning </a:t>
            </a:r>
          </a:p>
        </p:txBody>
      </p:sp>
      <p:pic>
        <p:nvPicPr>
          <p:cNvPr id="158" name="Image" descr="Image"/>
          <p:cNvPicPr>
            <a:picLocks noChangeAspect="1"/>
          </p:cNvPicPr>
          <p:nvPr/>
        </p:nvPicPr>
        <p:blipFill>
          <a:blip r:embed="rId4">
            <a:extLst/>
          </a:blip>
          <a:stretch>
            <a:fillRect/>
          </a:stretch>
        </p:blipFill>
        <p:spPr>
          <a:xfrm>
            <a:off x="377040" y="7417119"/>
            <a:ext cx="2517830" cy="337722"/>
          </a:xfrm>
          <a:prstGeom prst="rect">
            <a:avLst/>
          </a:prstGeom>
          <a:ln w="12700">
            <a:miter lim="400000"/>
          </a:ln>
        </p:spPr>
      </p:pic>
      <p:grpSp>
        <p:nvGrpSpPr>
          <p:cNvPr id="163" name="Group"/>
          <p:cNvGrpSpPr/>
          <p:nvPr/>
        </p:nvGrpSpPr>
        <p:grpSpPr>
          <a:xfrm>
            <a:off x="1265413" y="1824888"/>
            <a:ext cx="10473974" cy="7303573"/>
            <a:chOff x="0" y="0"/>
            <a:chExt cx="10473973" cy="7303572"/>
          </a:xfrm>
        </p:grpSpPr>
        <p:grpSp>
          <p:nvGrpSpPr>
            <p:cNvPr id="161" name="Group"/>
            <p:cNvGrpSpPr/>
            <p:nvPr/>
          </p:nvGrpSpPr>
          <p:grpSpPr>
            <a:xfrm>
              <a:off x="0" y="0"/>
              <a:ext cx="10473974" cy="6870587"/>
              <a:chOff x="0" y="0"/>
              <a:chExt cx="10473973" cy="6870586"/>
            </a:xfrm>
          </p:grpSpPr>
          <p:pic>
            <p:nvPicPr>
              <p:cNvPr id="159" name="Image" descr="Image"/>
              <p:cNvPicPr>
                <a:picLocks noChangeAspect="1"/>
              </p:cNvPicPr>
              <p:nvPr/>
            </p:nvPicPr>
            <p:blipFill>
              <a:blip r:embed="rId5">
                <a:extLst/>
              </a:blip>
              <a:stretch>
                <a:fillRect/>
              </a:stretch>
            </p:blipFill>
            <p:spPr>
              <a:xfrm>
                <a:off x="4162809" y="0"/>
                <a:ext cx="6311165" cy="6870587"/>
              </a:xfrm>
              <a:prstGeom prst="rect">
                <a:avLst/>
              </a:prstGeom>
              <a:ln w="63500" cap="flat">
                <a:solidFill>
                  <a:srgbClr val="243D9D"/>
                </a:solidFill>
                <a:prstDash val="solid"/>
                <a:miter lim="400000"/>
              </a:ln>
              <a:effectLst/>
            </p:spPr>
          </p:pic>
          <p:pic>
            <p:nvPicPr>
              <p:cNvPr id="160" name="Rosenblatt_21.jpg" descr="Rosenblatt_21.jpg"/>
              <p:cNvPicPr>
                <a:picLocks noChangeAspect="1"/>
              </p:cNvPicPr>
              <p:nvPr/>
            </p:nvPicPr>
            <p:blipFill>
              <a:blip r:embed="rId6">
                <a:extLst/>
              </a:blip>
              <a:stretch>
                <a:fillRect/>
              </a:stretch>
            </p:blipFill>
            <p:spPr>
              <a:xfrm>
                <a:off x="0" y="2229567"/>
                <a:ext cx="3561769" cy="4632410"/>
              </a:xfrm>
              <a:prstGeom prst="rect">
                <a:avLst/>
              </a:prstGeom>
              <a:ln w="50800" cap="flat">
                <a:solidFill>
                  <a:srgbClr val="293F97"/>
                </a:solidFill>
                <a:prstDash val="solid"/>
                <a:miter lim="400000"/>
              </a:ln>
              <a:effectLst/>
            </p:spPr>
          </p:pic>
        </p:grpSp>
        <p:sp>
          <p:nvSpPr>
            <p:cNvPr id="162" name="Wikipedia Entry for Frank R."/>
            <p:cNvSpPr txBox="1"/>
            <p:nvPr/>
          </p:nvSpPr>
          <p:spPr>
            <a:xfrm>
              <a:off x="349810" y="6991229"/>
              <a:ext cx="2484553" cy="312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u="sng">
                  <a:solidFill>
                    <a:schemeClr val="accent3">
                      <a:hueOff val="914337"/>
                      <a:satOff val="31515"/>
                      <a:lumOff val="-30790"/>
                    </a:schemeClr>
                  </a:solidFill>
                  <a:hlinkClick r:id="rId7" invalidUrl="" action="" tgtFrame="" tooltip="" history="1" highlightClick="0" endSnd="0"/>
                </a:defRPr>
              </a:lvl1pPr>
            </a:lstStyle>
            <a:p>
              <a:pPr>
                <a:defRPr u="none"/>
              </a:pPr>
              <a:r>
                <a:rPr u="sng">
                  <a:hlinkClick r:id="rId7" invalidUrl="" action="" tgtFrame="" tooltip="" history="1" highlightClick="0" endSnd="0"/>
                </a:rPr>
                <a:t>Wikipedia Entry for Frank R.</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3"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3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731" name="Weight Initialization Summary"/>
          <p:cNvSpPr txBox="1"/>
          <p:nvPr/>
        </p:nvSpPr>
        <p:spPr>
          <a:xfrm>
            <a:off x="214602" y="570361"/>
            <a:ext cx="441807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Weight Initialization Summary</a:t>
            </a:r>
          </a:p>
        </p:txBody>
      </p:sp>
      <p:sp>
        <p:nvSpPr>
          <p:cNvPr id="732" name="Traditionally:…"/>
          <p:cNvSpPr txBox="1"/>
          <p:nvPr/>
        </p:nvSpPr>
        <p:spPr>
          <a:xfrm>
            <a:off x="25712" y="2437501"/>
            <a:ext cx="12953376" cy="41309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Traditionally:</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Initialize from a uniform distribution in [0,1] range or [-0.5,0.5]</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Sample from a zero-mean Gaussian distribution with small variance (e.g., 0.1 or 0.01)</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More advanced techniques:</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TanH function to initialize weights: More robust to vanishing gradients</a:t>
            </a:r>
          </a:p>
          <a:p>
            <a:pPr lvl="3" marL="1680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Still saturation problem</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Xavier Initialization: Small improvement on top of TanH</a:t>
            </a:r>
          </a:p>
        </p:txBody>
      </p:sp>
      <p:sp>
        <p:nvSpPr>
          <p:cNvPr id="733" name="sebastianraschka.com"/>
          <p:cNvSpPr txBox="1"/>
          <p:nvPr/>
        </p:nvSpPr>
        <p:spPr>
          <a:xfrm>
            <a:off x="7976771" y="8399099"/>
            <a:ext cx="1902613" cy="299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2" invalidUrl="" action="" tgtFrame="" tooltip="" history="1" highlightClick="0" endSnd="0"/>
              </a:defRPr>
            </a:lvl1pPr>
          </a:lstStyle>
          <a:p>
            <a:pPr>
              <a:defRPr u="none"/>
            </a:pPr>
            <a:r>
              <a:rPr u="sng">
                <a:hlinkClick r:id="rId2" invalidUrl="" action="" tgtFrame="" tooltip="" history="1" highlightClick="0" endSnd="0"/>
              </a:rPr>
              <a:t>sebastianraschka.com</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3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737" name="Xavier Initialization"/>
          <p:cNvSpPr txBox="1"/>
          <p:nvPr/>
        </p:nvSpPr>
        <p:spPr>
          <a:xfrm>
            <a:off x="246546" y="587324"/>
            <a:ext cx="286146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Xavier Initialization</a:t>
            </a:r>
          </a:p>
        </p:txBody>
      </p:sp>
      <p:sp>
        <p:nvSpPr>
          <p:cNvPr id="738" name="Initialize Weights from Gaussian or Uniform distribution…"/>
          <p:cNvSpPr txBox="1"/>
          <p:nvPr/>
        </p:nvSpPr>
        <p:spPr>
          <a:xfrm>
            <a:off x="25712" y="3047101"/>
            <a:ext cx="12134861" cy="29117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Initialize Weights from Gaussian or Uniform distribution</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Scale the weights proportional to the  number of inputs to the layer</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For the first hidden layer, that is the number of features in the dataset</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For the second hidden layer, it is the number of neurons of the first hidden layer</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Etc.</a:t>
            </a:r>
          </a:p>
        </p:txBody>
      </p:sp>
      <p:sp>
        <p:nvSpPr>
          <p:cNvPr id="739" name="sebastianraschka.com"/>
          <p:cNvSpPr txBox="1"/>
          <p:nvPr/>
        </p:nvSpPr>
        <p:spPr>
          <a:xfrm>
            <a:off x="7976771" y="8399099"/>
            <a:ext cx="1902613" cy="299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2" invalidUrl="" action="" tgtFrame="" tooltip="" history="1" highlightClick="0" endSnd="0"/>
              </a:defRPr>
            </a:lvl1pPr>
          </a:lstStyle>
          <a:p>
            <a:pPr>
              <a:defRPr u="none"/>
            </a:pPr>
            <a:r>
              <a:rPr u="sng">
                <a:hlinkClick r:id="rId2" invalidUrl="" action="" tgtFrame="" tooltip="" history="1" highlightClick="0" endSnd="0"/>
              </a:rPr>
              <a:t>sebastianraschka.com</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4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743" name="Xavier Initialization"/>
          <p:cNvSpPr txBox="1"/>
          <p:nvPr/>
        </p:nvSpPr>
        <p:spPr>
          <a:xfrm>
            <a:off x="246546" y="587324"/>
            <a:ext cx="286146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Xavier Initialization</a:t>
            </a:r>
          </a:p>
        </p:txBody>
      </p:sp>
      <p:sp>
        <p:nvSpPr>
          <p:cNvPr id="744" name="Glorot, Xavier, and Yoshua Bengio. &quot;Understanding the difficulty of training deep feedforward neural networks.” in Proc. of the 13th international conference on artificial intelligence and statistics. 2010."/>
          <p:cNvSpPr txBox="1"/>
          <p:nvPr/>
        </p:nvSpPr>
        <p:spPr>
          <a:xfrm>
            <a:off x="331042" y="1473409"/>
            <a:ext cx="11695398" cy="8685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457200">
              <a:lnSpc>
                <a:spcPts val="6100"/>
              </a:lnSpc>
              <a:spcBef>
                <a:spcPts val="1200"/>
              </a:spcBef>
              <a:defRPr b="0" sz="2100">
                <a:latin typeface="Helvetica Neue Light"/>
                <a:ea typeface="Helvetica Neue Light"/>
                <a:cs typeface="Helvetica Neue Light"/>
                <a:sym typeface="Helvetica Neue Light"/>
              </a:defRPr>
            </a:pPr>
            <a:r>
              <a:t>Glorot, Xavier, and Yoshua Bengio. "Understanding the difficulty of training deep feedforward neural networks.” in Proc. of the 13th international conference on artificial intelligence and statistics. 2010.</a:t>
            </a:r>
          </a:p>
        </p:txBody>
      </p:sp>
      <p:sp>
        <p:nvSpPr>
          <p:cNvPr id="745" name="sebastianraschka.com"/>
          <p:cNvSpPr txBox="1"/>
          <p:nvPr/>
        </p:nvSpPr>
        <p:spPr>
          <a:xfrm>
            <a:off x="9927491" y="8992796"/>
            <a:ext cx="1902613" cy="299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2" invalidUrl="" action="" tgtFrame="" tooltip="" history="1" highlightClick="0" endSnd="0"/>
              </a:defRPr>
            </a:lvl1pPr>
          </a:lstStyle>
          <a:p>
            <a:pPr>
              <a:defRPr u="none"/>
            </a:pPr>
            <a:r>
              <a:rPr u="sng">
                <a:hlinkClick r:id="rId2" invalidUrl="" action="" tgtFrame="" tooltip="" history="1" highlightClick="0" endSnd="0"/>
              </a:rPr>
              <a:t>sebastianraschka.com</a:t>
            </a:r>
          </a:p>
        </p:txBody>
      </p:sp>
      <p:sp>
        <p:nvSpPr>
          <p:cNvPr id="746" name="Still has the vanishing gradient problem!"/>
          <p:cNvSpPr txBox="1"/>
          <p:nvPr/>
        </p:nvSpPr>
        <p:spPr>
          <a:xfrm>
            <a:off x="3297713" y="8429070"/>
            <a:ext cx="6409374"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defTabSz="457200">
              <a:lnSpc>
                <a:spcPts val="6600"/>
              </a:lnSpc>
              <a:spcBef>
                <a:spcPts val="1200"/>
              </a:spcBef>
              <a:defRPr sz="2500">
                <a:solidFill>
                  <a:srgbClr val="FF2600"/>
                </a:solidFill>
              </a:defRPr>
            </a:pPr>
            <a:r>
              <a:t>Still has the vanishing gradient problem!</a:t>
            </a:r>
          </a:p>
        </p:txBody>
      </p:sp>
      <p:pic>
        <p:nvPicPr>
          <p:cNvPr id="747" name="pasted-movie.png" descr="pasted-movie.png"/>
          <p:cNvPicPr>
            <a:picLocks noChangeAspect="1"/>
          </p:cNvPicPr>
          <p:nvPr/>
        </p:nvPicPr>
        <p:blipFill>
          <a:blip r:embed="rId3">
            <a:extLst/>
          </a:blip>
          <a:stretch>
            <a:fillRect/>
          </a:stretch>
        </p:blipFill>
        <p:spPr>
          <a:xfrm>
            <a:off x="3060700" y="2332831"/>
            <a:ext cx="6883400" cy="5702301"/>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5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751" name="Xavier Initialization"/>
          <p:cNvSpPr txBox="1"/>
          <p:nvPr/>
        </p:nvSpPr>
        <p:spPr>
          <a:xfrm>
            <a:off x="246546" y="587324"/>
            <a:ext cx="286146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Xavier Initialization</a:t>
            </a:r>
          </a:p>
        </p:txBody>
      </p:sp>
      <p:sp>
        <p:nvSpPr>
          <p:cNvPr id="752" name="Glorot, Xavier, and Yoshua Bengio. &quot;Understanding the difficulty of training deep feedforward neural networks.” in Proc. of the 13th international conference on artificial intelligence and statistics. 2010."/>
          <p:cNvSpPr txBox="1"/>
          <p:nvPr/>
        </p:nvSpPr>
        <p:spPr>
          <a:xfrm>
            <a:off x="331042" y="1473409"/>
            <a:ext cx="11695398" cy="8685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457200">
              <a:lnSpc>
                <a:spcPts val="6100"/>
              </a:lnSpc>
              <a:spcBef>
                <a:spcPts val="1200"/>
              </a:spcBef>
              <a:defRPr b="0" sz="2100">
                <a:latin typeface="Helvetica Neue Light"/>
                <a:ea typeface="Helvetica Neue Light"/>
                <a:cs typeface="Helvetica Neue Light"/>
                <a:sym typeface="Helvetica Neue Light"/>
              </a:defRPr>
            </a:pPr>
            <a:r>
              <a:t>Glorot, Xavier, and Yoshua Bengio. "Understanding the difficulty of training deep feedforward neural networks.” in Proc. of the 13th international conference on artificial intelligence and statistics. 2010.</a:t>
            </a:r>
          </a:p>
        </p:txBody>
      </p:sp>
      <p:sp>
        <p:nvSpPr>
          <p:cNvPr id="753" name="sebastianraschka.com"/>
          <p:cNvSpPr txBox="1"/>
          <p:nvPr/>
        </p:nvSpPr>
        <p:spPr>
          <a:xfrm>
            <a:off x="9927491" y="8992796"/>
            <a:ext cx="1902613" cy="299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2" invalidUrl="" action="" tgtFrame="" tooltip="" history="1" highlightClick="0" endSnd="0"/>
              </a:defRPr>
            </a:lvl1pPr>
          </a:lstStyle>
          <a:p>
            <a:pPr>
              <a:defRPr u="none"/>
            </a:pPr>
            <a:r>
              <a:rPr u="sng">
                <a:hlinkClick r:id="rId2" invalidUrl="" action="" tgtFrame="" tooltip="" history="1" highlightClick="0" endSnd="0"/>
              </a:rPr>
              <a:t>sebastianraschka.com</a:t>
            </a:r>
          </a:p>
        </p:txBody>
      </p:sp>
      <p:pic>
        <p:nvPicPr>
          <p:cNvPr id="754" name="pasted-movie.png" descr="pasted-movie.png"/>
          <p:cNvPicPr>
            <a:picLocks noChangeAspect="1"/>
          </p:cNvPicPr>
          <p:nvPr/>
        </p:nvPicPr>
        <p:blipFill>
          <a:blip r:embed="rId3">
            <a:extLst/>
          </a:blip>
          <a:stretch>
            <a:fillRect/>
          </a:stretch>
        </p:blipFill>
        <p:spPr>
          <a:xfrm>
            <a:off x="3213100" y="2771186"/>
            <a:ext cx="6578600" cy="6096001"/>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Learning rate optimization"/>
          <p:cNvSpPr txBox="1"/>
          <p:nvPr/>
        </p:nvSpPr>
        <p:spPr>
          <a:xfrm>
            <a:off x="4054284" y="3675825"/>
            <a:ext cx="4896232" cy="10303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2C2A56"/>
                </a:solidFill>
              </a:defRPr>
            </a:lvl1pPr>
          </a:lstStyle>
          <a:p>
            <a:pPr/>
            <a:r>
              <a:t>Learning rate optimization</a:t>
            </a:r>
          </a:p>
        </p:txBody>
      </p:sp>
      <p:sp>
        <p:nvSpPr>
          <p:cNvPr id="757"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pic>
        <p:nvPicPr>
          <p:cNvPr id="758" name="uc3m-logo.pdf" descr="uc3m-logo.pdf"/>
          <p:cNvPicPr>
            <a:picLocks noChangeAspect="1"/>
          </p:cNvPicPr>
          <p:nvPr/>
        </p:nvPicPr>
        <p:blipFill>
          <a:blip r:embed="rId2">
            <a:extLst/>
          </a:blip>
          <a:stretch>
            <a:fillRect/>
          </a:stretch>
        </p:blipFill>
        <p:spPr>
          <a:xfrm>
            <a:off x="11134421" y="8909050"/>
            <a:ext cx="1686229" cy="510216"/>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6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762" name="Minibatch learning recap"/>
          <p:cNvSpPr txBox="1"/>
          <p:nvPr/>
        </p:nvSpPr>
        <p:spPr>
          <a:xfrm>
            <a:off x="221599" y="570361"/>
            <a:ext cx="372557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Minibatch learning recap</a:t>
            </a:r>
          </a:p>
        </p:txBody>
      </p:sp>
      <p:sp>
        <p:nvSpPr>
          <p:cNvPr id="763" name="Minibatch learning is a form of stochastic gradient descent…"/>
          <p:cNvSpPr txBox="1"/>
          <p:nvPr/>
        </p:nvSpPr>
        <p:spPr>
          <a:xfrm>
            <a:off x="-11420" y="1418570"/>
            <a:ext cx="10710149" cy="3522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Minibatch learning is a form of </a:t>
            </a:r>
            <a:r>
              <a:rPr b="1">
                <a:latin typeface="Helvetica Neue"/>
                <a:ea typeface="Helvetica Neue"/>
                <a:cs typeface="Helvetica Neue"/>
                <a:sym typeface="Helvetica Neue"/>
              </a:rPr>
              <a:t>stochastic gradient descent</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Each minibatch can be considered a sample drawn from the training set</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Noisy gradient</a:t>
            </a:r>
            <a:r>
              <a:t>, which can be:</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rPr b="1">
                <a:solidFill>
                  <a:schemeClr val="accent1">
                    <a:hueOff val="114395"/>
                    <a:lumOff val="-24975"/>
                  </a:schemeClr>
                </a:solidFill>
                <a:latin typeface="Helvetica Neue"/>
                <a:ea typeface="Helvetica Neue"/>
                <a:cs typeface="Helvetica Neue"/>
                <a:sym typeface="Helvetica Neue"/>
              </a:rPr>
              <a:t>good</a:t>
            </a:r>
            <a:r>
              <a:t>: chance to escape local minima</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rPr b="1">
                <a:solidFill>
                  <a:schemeClr val="accent5">
                    <a:hueOff val="-82419"/>
                    <a:satOff val="-9513"/>
                    <a:lumOff val="-16343"/>
                  </a:schemeClr>
                </a:solidFill>
                <a:latin typeface="Helvetica Neue"/>
                <a:ea typeface="Helvetica Neue"/>
                <a:cs typeface="Helvetica Neue"/>
                <a:sym typeface="Helvetica Neue"/>
              </a:rPr>
              <a:t>bad</a:t>
            </a:r>
            <a:r>
              <a:t>: can lead to oscillations</a:t>
            </a:r>
          </a:p>
          <a:p>
            <a:pPr lvl="1" marL="791765" indent="-347265" algn="l" defTabSz="457200">
              <a:lnSpc>
                <a:spcPts val="6600"/>
              </a:lnSpc>
              <a:spcBef>
                <a:spcPts val="1200"/>
              </a:spcBef>
              <a:buSzPct val="145000"/>
              <a:buChar char="•"/>
              <a:defRPr sz="2500"/>
            </a:pPr>
            <a:r>
              <a:t>Main advantage</a:t>
            </a:r>
            <a:r>
              <a:rPr b="0">
                <a:latin typeface="Helvetica Neue Light"/>
                <a:ea typeface="Helvetica Neue Light"/>
                <a:cs typeface="Helvetica Neue Light"/>
                <a:sym typeface="Helvetica Neue Light"/>
              </a:rPr>
              <a:t>: Opportunities to parallelis =&gt; </a:t>
            </a:r>
            <a:r>
              <a:rPr>
                <a:solidFill>
                  <a:schemeClr val="accent1">
                    <a:hueOff val="114395"/>
                    <a:lumOff val="-24975"/>
                  </a:schemeClr>
                </a:solidFill>
              </a:rPr>
              <a:t>faster convergence</a:t>
            </a:r>
          </a:p>
        </p:txBody>
      </p:sp>
      <p:pic>
        <p:nvPicPr>
          <p:cNvPr id="764" name="kiank_sgd.png" descr="kiank_sgd.png"/>
          <p:cNvPicPr>
            <a:picLocks noChangeAspect="1"/>
          </p:cNvPicPr>
          <p:nvPr/>
        </p:nvPicPr>
        <p:blipFill>
          <a:blip r:embed="rId2">
            <a:extLst/>
          </a:blip>
          <a:stretch>
            <a:fillRect/>
          </a:stretch>
        </p:blipFill>
        <p:spPr>
          <a:xfrm>
            <a:off x="1005987" y="5457473"/>
            <a:ext cx="10110761" cy="2719240"/>
          </a:xfrm>
          <a:prstGeom prst="rect">
            <a:avLst/>
          </a:prstGeom>
          <a:ln w="12700">
            <a:miter lim="400000"/>
          </a:ln>
        </p:spPr>
      </p:pic>
      <p:sp>
        <p:nvSpPr>
          <p:cNvPr id="765" name="Source: this post"/>
          <p:cNvSpPr txBox="1"/>
          <p:nvPr/>
        </p:nvSpPr>
        <p:spPr>
          <a:xfrm>
            <a:off x="8579956" y="8340634"/>
            <a:ext cx="1461313"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1400"/>
            </a:pPr>
            <a:r>
              <a:t>Source: this </a:t>
            </a:r>
            <a:r>
              <a:rPr u="sng">
                <a:hlinkClick r:id="rId3" invalidUrl="" action="" tgtFrame="" tooltip="" history="1" highlightClick="0" endSnd="0"/>
              </a:rPr>
              <a:t>post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6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769" name="Practical tip for minibatch use"/>
          <p:cNvSpPr txBox="1"/>
          <p:nvPr/>
        </p:nvSpPr>
        <p:spPr>
          <a:xfrm>
            <a:off x="220696" y="587324"/>
            <a:ext cx="447568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Practical tip for minibatch use</a:t>
            </a:r>
          </a:p>
        </p:txBody>
      </p:sp>
      <p:sp>
        <p:nvSpPr>
          <p:cNvPr id="770" name="Reasonable minibatch sizes: 32, 64, 128, 256, …, 1024…"/>
          <p:cNvSpPr txBox="1"/>
          <p:nvPr/>
        </p:nvSpPr>
        <p:spPr>
          <a:xfrm>
            <a:off x="-11420" y="1163485"/>
            <a:ext cx="11303556" cy="1692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Reasonable minibatch sizes: 32, 64, 128, 256, …, 1024</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Usually, choose the batch size as large as your GPU allows</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Another practical tip: batch size proportional to number of classes in dataset</a:t>
            </a:r>
          </a:p>
        </p:txBody>
      </p:sp>
      <p:sp>
        <p:nvSpPr>
          <p:cNvPr id="771" name="sebastianrashka.com"/>
          <p:cNvSpPr txBox="1"/>
          <p:nvPr/>
        </p:nvSpPr>
        <p:spPr>
          <a:xfrm>
            <a:off x="10089643" y="9308642"/>
            <a:ext cx="1807135" cy="299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1400" u="sng">
                <a:hlinkClick r:id="rId2" invalidUrl="" action="" tgtFrame="" tooltip="" history="1" highlightClick="0" endSnd="0"/>
              </a:defRPr>
            </a:lvl1pPr>
          </a:lstStyle>
          <a:p>
            <a:pPr>
              <a:defRPr u="none"/>
            </a:pPr>
            <a:r>
              <a:rPr u="sng">
                <a:hlinkClick r:id="rId2" invalidUrl="" action="" tgtFrame="" tooltip="" history="1" highlightClick="0" endSnd="0"/>
              </a:rPr>
              <a:t>sebastianrashka.com</a:t>
            </a:r>
          </a:p>
        </p:txBody>
      </p:sp>
      <p:pic>
        <p:nvPicPr>
          <p:cNvPr id="772" name="pasted-movie.png" descr="pasted-movie.png"/>
          <p:cNvPicPr>
            <a:picLocks noChangeAspect="1"/>
          </p:cNvPicPr>
          <p:nvPr/>
        </p:nvPicPr>
        <p:blipFill>
          <a:blip r:embed="rId3">
            <a:extLst/>
          </a:blip>
          <a:stretch>
            <a:fillRect/>
          </a:stretch>
        </p:blipFill>
        <p:spPr>
          <a:xfrm>
            <a:off x="1233270" y="2947997"/>
            <a:ext cx="9604492" cy="6256481"/>
          </a:xfrm>
          <a:prstGeom prst="rect">
            <a:avLst/>
          </a:prstGeom>
          <a:ln w="12700">
            <a:miter lim="400000"/>
          </a:ln>
        </p:spPr>
      </p:pic>
      <p:sp>
        <p:nvSpPr>
          <p:cNvPr id="773" name="batch size: 1024"/>
          <p:cNvSpPr txBox="1"/>
          <p:nvPr/>
        </p:nvSpPr>
        <p:spPr>
          <a:xfrm>
            <a:off x="3815968" y="3134602"/>
            <a:ext cx="2251711" cy="436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114395"/>
                    <a:lumOff val="-24975"/>
                  </a:schemeClr>
                </a:solidFill>
              </a:defRPr>
            </a:lvl1pPr>
          </a:lstStyle>
          <a:p>
            <a:pPr/>
            <a:r>
              <a:t>batch size: 1024</a:t>
            </a:r>
          </a:p>
        </p:txBody>
      </p:sp>
      <p:sp>
        <p:nvSpPr>
          <p:cNvPr id="774" name="batch size: 64"/>
          <p:cNvSpPr txBox="1"/>
          <p:nvPr/>
        </p:nvSpPr>
        <p:spPr>
          <a:xfrm>
            <a:off x="9475517" y="3134602"/>
            <a:ext cx="1941018" cy="436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hueOff val="114395"/>
                    <a:lumOff val="-24975"/>
                  </a:schemeClr>
                </a:solidFill>
              </a:defRPr>
            </a:lvl1pPr>
          </a:lstStyle>
          <a:p>
            <a:pPr/>
            <a:r>
              <a:t>batch size: 64</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7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778" name="Learning Rate Decay"/>
          <p:cNvSpPr txBox="1"/>
          <p:nvPr/>
        </p:nvSpPr>
        <p:spPr>
          <a:xfrm>
            <a:off x="229473" y="570361"/>
            <a:ext cx="315102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Learning Rate Decay</a:t>
            </a:r>
          </a:p>
        </p:txBody>
      </p:sp>
      <p:sp>
        <p:nvSpPr>
          <p:cNvPr id="779" name="Minibatches =&gt; loss and gradients are approximations =&gt; Oscillations…"/>
          <p:cNvSpPr txBox="1"/>
          <p:nvPr/>
        </p:nvSpPr>
        <p:spPr>
          <a:xfrm>
            <a:off x="-11420" y="1724004"/>
            <a:ext cx="10639981" cy="29117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Minibatches =&gt; loss and gradients are approximations =&gt; Oscillations </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To </a:t>
            </a:r>
            <a:r>
              <a:rPr b="1">
                <a:latin typeface="Helvetica Neue"/>
                <a:ea typeface="Helvetica Neue"/>
                <a:cs typeface="Helvetica Neue"/>
                <a:sym typeface="Helvetica Neue"/>
              </a:rPr>
              <a:t>avoid oscillations at the end of training</a:t>
            </a:r>
            <a:r>
              <a:t> =&gt; </a:t>
            </a:r>
            <a:r>
              <a:rPr b="1">
                <a:solidFill>
                  <a:schemeClr val="accent1">
                    <a:hueOff val="114395"/>
                    <a:lumOff val="-24975"/>
                  </a:schemeClr>
                </a:solidFill>
                <a:latin typeface="Helvetica Neue"/>
                <a:ea typeface="Helvetica Neue"/>
                <a:cs typeface="Helvetica Neue"/>
                <a:sym typeface="Helvetica Neue"/>
              </a:rPr>
              <a:t>decay learning rate</a:t>
            </a:r>
            <a:endParaRPr b="1">
              <a:solidFill>
                <a:schemeClr val="accent1">
                  <a:hueOff val="114395"/>
                  <a:lumOff val="-24975"/>
                </a:schemeClr>
              </a:solidFill>
              <a:latin typeface="Helvetica Neue"/>
              <a:ea typeface="Helvetica Neue"/>
              <a:cs typeface="Helvetica Neue"/>
              <a:sym typeface="Helvetica Neue"/>
            </a:endParaRPr>
          </a:p>
          <a:p>
            <a:pPr lvl="1" marL="791765" indent="-347265" algn="l" defTabSz="457200">
              <a:lnSpc>
                <a:spcPts val="6600"/>
              </a:lnSpc>
              <a:spcBef>
                <a:spcPts val="1200"/>
              </a:spcBef>
              <a:buSzPct val="145000"/>
              <a:buChar char="•"/>
              <a:defRPr b="0" sz="2500">
                <a:solidFill>
                  <a:schemeClr val="accent5">
                    <a:hueOff val="-82419"/>
                    <a:satOff val="-9513"/>
                    <a:lumOff val="-16343"/>
                  </a:schemeClr>
                </a:solidFill>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Be careful a don’t decrease learning rate too early</a:t>
            </a:r>
            <a:endParaRPr b="1">
              <a:latin typeface="Helvetica Neue"/>
              <a:ea typeface="Helvetica Neue"/>
              <a:cs typeface="Helvetica Neue"/>
              <a:sym typeface="Helvetica Neue"/>
            </a:endParaRP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Train model without learning rate decay first</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Use validation performance to judge learning rate effect</a:t>
            </a:r>
          </a:p>
        </p:txBody>
      </p:sp>
      <p:sp>
        <p:nvSpPr>
          <p:cNvPr id="780" name="Most common variants…"/>
          <p:cNvSpPr txBox="1"/>
          <p:nvPr/>
        </p:nvSpPr>
        <p:spPr>
          <a:xfrm>
            <a:off x="1023310" y="4854477"/>
            <a:ext cx="4158626" cy="41309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Most common variants</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Exponential decay</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Halving learning rate</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Inverse decay</a:t>
            </a:r>
          </a:p>
          <a:p>
            <a:pPr lvl="2" marL="1236265" indent="-347265" algn="l" defTabSz="457200">
              <a:lnSpc>
                <a:spcPts val="6600"/>
              </a:lnSpc>
              <a:spcBef>
                <a:spcPts val="1200"/>
              </a:spcBef>
              <a:buSzPct val="145000"/>
              <a:buChar char="✓"/>
              <a:defRPr sz="2500"/>
            </a:pPr>
            <a:r>
              <a:t>Warm-up</a:t>
            </a:r>
          </a:p>
          <a:p>
            <a:pPr lvl="2" marL="1236265" indent="-347265" algn="l" defTabSz="457200">
              <a:lnSpc>
                <a:spcPts val="6600"/>
              </a:lnSpc>
              <a:spcBef>
                <a:spcPts val="1200"/>
              </a:spcBef>
              <a:buSzPct val="145000"/>
              <a:buChar char="✓"/>
              <a:defRPr sz="2500"/>
            </a:pPr>
            <a:r>
              <a:t>Cyclic leaning rate</a:t>
            </a:r>
          </a:p>
          <a:p>
            <a:pPr lvl="2" marL="1236265" indent="-347265" algn="l" defTabSz="457200">
              <a:lnSpc>
                <a:spcPts val="6600"/>
              </a:lnSpc>
              <a:spcBef>
                <a:spcPts val="1200"/>
              </a:spcBef>
              <a:buSzPct val="145000"/>
              <a:buChar char="✓"/>
              <a:defRPr sz="2500"/>
            </a:pPr>
            <a:r>
              <a:t>Cosine annealing</a:t>
            </a:r>
          </a:p>
        </p:txBody>
      </p:sp>
      <p:grpSp>
        <p:nvGrpSpPr>
          <p:cNvPr id="783" name="Group"/>
          <p:cNvGrpSpPr/>
          <p:nvPr/>
        </p:nvGrpSpPr>
        <p:grpSpPr>
          <a:xfrm>
            <a:off x="5702602" y="7357589"/>
            <a:ext cx="5056440" cy="1590288"/>
            <a:chOff x="0" y="0"/>
            <a:chExt cx="5056439" cy="1590286"/>
          </a:xfrm>
        </p:grpSpPr>
        <p:pic>
          <p:nvPicPr>
            <p:cNvPr id="781" name="PngItem_3032723.png" descr="PngItem_3032723.png"/>
            <p:cNvPicPr>
              <a:picLocks noChangeAspect="1"/>
            </p:cNvPicPr>
            <p:nvPr/>
          </p:nvPicPr>
          <p:blipFill>
            <a:blip r:embed="rId2">
              <a:extLst/>
            </a:blip>
            <a:stretch>
              <a:fillRect/>
            </a:stretch>
          </p:blipFill>
          <p:spPr>
            <a:xfrm>
              <a:off x="0" y="0"/>
              <a:ext cx="433244" cy="1590287"/>
            </a:xfrm>
            <a:prstGeom prst="rect">
              <a:avLst/>
            </a:prstGeom>
            <a:ln w="12700" cap="flat">
              <a:noFill/>
              <a:miter lim="400000"/>
            </a:ln>
            <a:effectLst/>
          </p:spPr>
        </p:pic>
        <p:sp>
          <p:nvSpPr>
            <p:cNvPr id="782" name="Combinations of these are state-of-the-art today"/>
            <p:cNvSpPr txBox="1"/>
            <p:nvPr/>
          </p:nvSpPr>
          <p:spPr>
            <a:xfrm>
              <a:off x="501879" y="380464"/>
              <a:ext cx="4554561" cy="829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solidFill>
                    <a:schemeClr val="accent1">
                      <a:hueOff val="114395"/>
                      <a:lumOff val="-24975"/>
                    </a:schemeClr>
                  </a:solidFill>
                </a:defRPr>
              </a:lvl1pPr>
            </a:lstStyle>
            <a:p>
              <a:pPr/>
              <a:r>
                <a:t>Combinations of these are state-of-the-art today</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3" grpId="2"/>
      <p:bldP build="whole" bldLvl="1" animBg="1" rev="0" advAuto="0" spid="780"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8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787" name="Common Classical Learning Rate Decay Strategies"/>
          <p:cNvSpPr txBox="1"/>
          <p:nvPr/>
        </p:nvSpPr>
        <p:spPr>
          <a:xfrm>
            <a:off x="217206" y="597804"/>
            <a:ext cx="753496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Common Classical Learning Rate Decay Strategies</a:t>
            </a:r>
          </a:p>
        </p:txBody>
      </p:sp>
      <p:sp>
        <p:nvSpPr>
          <p:cNvPr id="788" name="where k is the decay rate"/>
          <p:cNvSpPr txBox="1"/>
          <p:nvPr/>
        </p:nvSpPr>
        <p:spPr>
          <a:xfrm>
            <a:off x="1222387" y="3472903"/>
            <a:ext cx="3760471"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where k is the decay rate</a:t>
            </a:r>
          </a:p>
        </p:txBody>
      </p:sp>
      <p:pic>
        <p:nvPicPr>
          <p:cNvPr id="789" name="pasted-movie.png" descr="pasted-movie.png"/>
          <p:cNvPicPr>
            <a:picLocks noChangeAspect="1"/>
          </p:cNvPicPr>
          <p:nvPr/>
        </p:nvPicPr>
        <p:blipFill>
          <a:blip r:embed="rId2">
            <a:extLst/>
          </a:blip>
          <a:stretch>
            <a:fillRect/>
          </a:stretch>
        </p:blipFill>
        <p:spPr>
          <a:xfrm>
            <a:off x="850724" y="2375319"/>
            <a:ext cx="3539948" cy="950891"/>
          </a:xfrm>
          <a:prstGeom prst="rect">
            <a:avLst/>
          </a:prstGeom>
          <a:ln w="12700">
            <a:miter lim="400000"/>
          </a:ln>
        </p:spPr>
      </p:pic>
      <p:pic>
        <p:nvPicPr>
          <p:cNvPr id="790" name="pasted-movie.png" descr="pasted-movie.png"/>
          <p:cNvPicPr>
            <a:picLocks noChangeAspect="1"/>
          </p:cNvPicPr>
          <p:nvPr/>
        </p:nvPicPr>
        <p:blipFill>
          <a:blip r:embed="rId3">
            <a:extLst/>
          </a:blip>
          <a:stretch>
            <a:fillRect/>
          </a:stretch>
        </p:blipFill>
        <p:spPr>
          <a:xfrm>
            <a:off x="5625348" y="1326178"/>
            <a:ext cx="6828399" cy="4766841"/>
          </a:xfrm>
          <a:prstGeom prst="rect">
            <a:avLst/>
          </a:prstGeom>
          <a:ln w="12700">
            <a:miter lim="400000"/>
          </a:ln>
        </p:spPr>
      </p:pic>
      <p:sp>
        <p:nvSpPr>
          <p:cNvPr id="791" name="sebastianraschka.com"/>
          <p:cNvSpPr txBox="1"/>
          <p:nvPr/>
        </p:nvSpPr>
        <p:spPr>
          <a:xfrm>
            <a:off x="903291" y="8662254"/>
            <a:ext cx="1902613"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4" invalidUrl="" action="" tgtFrame="" tooltip="" history="1" highlightClick="0" endSnd="0"/>
              </a:defRPr>
            </a:lvl1pPr>
          </a:lstStyle>
          <a:p>
            <a:pPr>
              <a:defRPr u="none"/>
            </a:pPr>
            <a:r>
              <a:rPr u="sng">
                <a:hlinkClick r:id="rId4" invalidUrl="" action="" tgtFrame="" tooltip="" history="1" highlightClick="0" endSnd="0"/>
              </a:rPr>
              <a:t>sebastianraschka.com</a:t>
            </a:r>
          </a:p>
        </p:txBody>
      </p:sp>
      <p:sp>
        <p:nvSpPr>
          <p:cNvPr id="792" name="1. Exponential rate decay:"/>
          <p:cNvSpPr txBox="1"/>
          <p:nvPr/>
        </p:nvSpPr>
        <p:spPr>
          <a:xfrm>
            <a:off x="433397" y="1814958"/>
            <a:ext cx="3889693"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1. Exponential rate decay:</a:t>
            </a:r>
          </a:p>
        </p:txBody>
      </p:sp>
      <p:grpSp>
        <p:nvGrpSpPr>
          <p:cNvPr id="795" name="Group"/>
          <p:cNvGrpSpPr/>
          <p:nvPr/>
        </p:nvGrpSpPr>
        <p:grpSpPr>
          <a:xfrm>
            <a:off x="433397" y="4653145"/>
            <a:ext cx="4071938" cy="1279951"/>
            <a:chOff x="0" y="0"/>
            <a:chExt cx="4071937" cy="1279950"/>
          </a:xfrm>
        </p:grpSpPr>
        <p:sp>
          <p:nvSpPr>
            <p:cNvPr id="793" name="2. Halving the learning rate:"/>
            <p:cNvSpPr txBox="1"/>
            <p:nvPr/>
          </p:nvSpPr>
          <p:spPr>
            <a:xfrm>
              <a:off x="0" y="0"/>
              <a:ext cx="4071938" cy="473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2. Halving the learning rate:</a:t>
              </a:r>
            </a:p>
          </p:txBody>
        </p:sp>
        <p:pic>
          <p:nvPicPr>
            <p:cNvPr id="794" name="pasted-movie.png" descr="pasted-movie.png"/>
            <p:cNvPicPr>
              <a:picLocks noChangeAspect="1"/>
            </p:cNvPicPr>
            <p:nvPr/>
          </p:nvPicPr>
          <p:blipFill>
            <a:blip r:embed="rId5">
              <a:extLst/>
            </a:blip>
            <a:stretch>
              <a:fillRect/>
            </a:stretch>
          </p:blipFill>
          <p:spPr>
            <a:xfrm>
              <a:off x="807900" y="473390"/>
              <a:ext cx="2758802" cy="806561"/>
            </a:xfrm>
            <a:prstGeom prst="rect">
              <a:avLst/>
            </a:prstGeom>
            <a:ln w="12700" cap="flat">
              <a:noFill/>
              <a:miter lim="400000"/>
            </a:ln>
            <a:effectLst/>
          </p:spPr>
        </p:pic>
      </p:grpSp>
      <p:grpSp>
        <p:nvGrpSpPr>
          <p:cNvPr id="798" name="Group"/>
          <p:cNvGrpSpPr/>
          <p:nvPr/>
        </p:nvGrpSpPr>
        <p:grpSpPr>
          <a:xfrm>
            <a:off x="433397" y="6453473"/>
            <a:ext cx="4047673" cy="1737972"/>
            <a:chOff x="0" y="0"/>
            <a:chExt cx="4047672" cy="1737971"/>
          </a:xfrm>
        </p:grpSpPr>
        <p:sp>
          <p:nvSpPr>
            <p:cNvPr id="796" name="3. Inverse decay:"/>
            <p:cNvSpPr txBox="1"/>
            <p:nvPr/>
          </p:nvSpPr>
          <p:spPr>
            <a:xfrm>
              <a:off x="0" y="0"/>
              <a:ext cx="2666365" cy="473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3. Inverse decay:</a:t>
              </a:r>
            </a:p>
          </p:txBody>
        </p:sp>
        <p:pic>
          <p:nvPicPr>
            <p:cNvPr id="797" name="pasted-movie.png" descr="pasted-movie.png"/>
            <p:cNvPicPr>
              <a:picLocks noChangeAspect="1"/>
            </p:cNvPicPr>
            <p:nvPr/>
          </p:nvPicPr>
          <p:blipFill>
            <a:blip r:embed="rId6">
              <a:extLst/>
            </a:blip>
            <a:stretch>
              <a:fillRect/>
            </a:stretch>
          </p:blipFill>
          <p:spPr>
            <a:xfrm>
              <a:off x="758345" y="524163"/>
              <a:ext cx="3289328" cy="1213809"/>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8" grpId="2"/>
      <p:bldP build="whole" bldLvl="1" animBg="1" rev="0" advAuto="0" spid="795"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0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802" name="Other Variants"/>
          <p:cNvSpPr txBox="1"/>
          <p:nvPr/>
        </p:nvSpPr>
        <p:spPr>
          <a:xfrm>
            <a:off x="225622" y="597804"/>
            <a:ext cx="219181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Other Variants</a:t>
            </a:r>
          </a:p>
        </p:txBody>
      </p:sp>
      <p:sp>
        <p:nvSpPr>
          <p:cNvPr id="803" name="sebastianraschka.com"/>
          <p:cNvSpPr txBox="1"/>
          <p:nvPr/>
        </p:nvSpPr>
        <p:spPr>
          <a:xfrm>
            <a:off x="903291" y="8662254"/>
            <a:ext cx="1902613"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400" u="sng">
                <a:hlinkClick r:id="rId2" invalidUrl="" action="" tgtFrame="" tooltip="" history="1" highlightClick="0" endSnd="0"/>
              </a:defRPr>
            </a:lvl1pPr>
          </a:lstStyle>
          <a:p>
            <a:pPr>
              <a:defRPr u="none"/>
            </a:pPr>
            <a:r>
              <a:rPr u="sng">
                <a:hlinkClick r:id="rId2" invalidUrl="" action="" tgtFrame="" tooltip="" history="1" highlightClick="0" endSnd="0"/>
              </a:rPr>
              <a:t>sebastianraschka.com</a:t>
            </a:r>
          </a:p>
        </p:txBody>
      </p:sp>
      <p:sp>
        <p:nvSpPr>
          <p:cNvPr id="804" name="1. Cyclic learning rate:…"/>
          <p:cNvSpPr txBox="1"/>
          <p:nvPr/>
        </p:nvSpPr>
        <p:spPr>
          <a:xfrm>
            <a:off x="501248" y="2079338"/>
            <a:ext cx="5254736" cy="15660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1. Cyclic learning rate:</a:t>
            </a:r>
          </a:p>
          <a:p>
            <a:pPr algn="l" defTabSz="457200">
              <a:lnSpc>
                <a:spcPct val="120000"/>
              </a:lnSpc>
              <a:spcBef>
                <a:spcPts val="1200"/>
              </a:spcBef>
              <a:defRPr b="0" sz="1700">
                <a:latin typeface="Helvetica Neue Light"/>
                <a:ea typeface="Helvetica Neue Light"/>
                <a:cs typeface="Helvetica Neue Light"/>
                <a:sym typeface="Helvetica Neue Light"/>
              </a:defRPr>
            </a:pPr>
            <a:r>
              <a:t>Smith, Leslie N. “</a:t>
            </a:r>
            <a:r>
              <a:rPr u="sng">
                <a:solidFill>
                  <a:srgbClr val="0433FF"/>
                </a:solidFill>
                <a:hlinkClick r:id="rId3" invalidUrl="" action="" tgtFrame="" tooltip="" history="1" highlightClick="0" endSnd="0"/>
              </a:rPr>
              <a:t>Cyclical learning rates for training neural networks</a:t>
            </a:r>
            <a:r>
              <a:rPr>
                <a:solidFill>
                  <a:srgbClr val="0433FF"/>
                </a:solidFill>
              </a:rPr>
              <a:t>.</a:t>
            </a:r>
            <a:r>
              <a:t>” Applications of Computer Vision (WACV), 2017 IEEE Winter Conference on. IEEE, 2017</a:t>
            </a:r>
          </a:p>
        </p:txBody>
      </p:sp>
      <p:pic>
        <p:nvPicPr>
          <p:cNvPr id="805" name="pasted-movie.png" descr="pasted-movie.png"/>
          <p:cNvPicPr>
            <a:picLocks noChangeAspect="1"/>
          </p:cNvPicPr>
          <p:nvPr/>
        </p:nvPicPr>
        <p:blipFill>
          <a:blip r:embed="rId4">
            <a:extLst/>
          </a:blip>
          <a:stretch>
            <a:fillRect/>
          </a:stretch>
        </p:blipFill>
        <p:spPr>
          <a:xfrm>
            <a:off x="5852181" y="1391671"/>
            <a:ext cx="6515800" cy="4262673"/>
          </a:xfrm>
          <a:prstGeom prst="rect">
            <a:avLst/>
          </a:prstGeom>
          <a:ln w="12700">
            <a:miter lim="400000"/>
          </a:ln>
        </p:spPr>
      </p:pic>
      <p:sp>
        <p:nvSpPr>
          <p:cNvPr id="806" name="Group"/>
          <p:cNvSpPr/>
          <p:nvPr/>
        </p:nvSpPr>
        <p:spPr>
          <a:xfrm>
            <a:off x="501248" y="4889840"/>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2. Warm-up</a:t>
            </a:r>
          </a:p>
        </p:txBody>
      </p:sp>
      <p:sp>
        <p:nvSpPr>
          <p:cNvPr id="807" name="3. Cyclic leaning rate"/>
          <p:cNvSpPr txBox="1"/>
          <p:nvPr/>
        </p:nvSpPr>
        <p:spPr>
          <a:xfrm>
            <a:off x="505334" y="5364004"/>
            <a:ext cx="3178176" cy="473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3. Cyclic leaning rate</a:t>
            </a:r>
          </a:p>
        </p:txBody>
      </p:sp>
      <p:sp>
        <p:nvSpPr>
          <p:cNvPr id="808" name="4. Cosine annealing"/>
          <p:cNvSpPr txBox="1"/>
          <p:nvPr/>
        </p:nvSpPr>
        <p:spPr>
          <a:xfrm>
            <a:off x="490094" y="6074863"/>
            <a:ext cx="3030856" cy="473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4. Cosine annealing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Dense Neural Networks"/>
          <p:cNvSpPr txBox="1"/>
          <p:nvPr/>
        </p:nvSpPr>
        <p:spPr>
          <a:xfrm>
            <a:off x="4293361" y="3910775"/>
            <a:ext cx="4418077"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2C2A56"/>
                </a:solidFill>
              </a:defRPr>
            </a:lvl1pPr>
          </a:lstStyle>
          <a:p>
            <a:pPr/>
            <a:r>
              <a:t>Dense Neural Networks</a:t>
            </a:r>
          </a:p>
        </p:txBody>
      </p:sp>
      <p:sp>
        <p:nvSpPr>
          <p:cNvPr id="166"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pic>
        <p:nvPicPr>
          <p:cNvPr id="167" name="uc3m-logo.pdf" descr="uc3m-logo.pdf"/>
          <p:cNvPicPr>
            <a:picLocks noChangeAspect="1"/>
          </p:cNvPicPr>
          <p:nvPr/>
        </p:nvPicPr>
        <p:blipFill>
          <a:blip r:embed="rId2">
            <a:extLst/>
          </a:blip>
          <a:stretch>
            <a:fillRect/>
          </a:stretch>
        </p:blipFill>
        <p:spPr>
          <a:xfrm>
            <a:off x="11134421" y="8909050"/>
            <a:ext cx="1686229" cy="510216"/>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0"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1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812" name="Relationship Between Learning Rate and Batch Size"/>
          <p:cNvSpPr txBox="1"/>
          <p:nvPr/>
        </p:nvSpPr>
        <p:spPr>
          <a:xfrm>
            <a:off x="225279" y="604287"/>
            <a:ext cx="767151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Relationship Between Learning Rate and Batch Size</a:t>
            </a:r>
          </a:p>
        </p:txBody>
      </p:sp>
      <p:pic>
        <p:nvPicPr>
          <p:cNvPr id="813" name="pasted-movie.png" descr="pasted-movie.png"/>
          <p:cNvPicPr>
            <a:picLocks noChangeAspect="1"/>
          </p:cNvPicPr>
          <p:nvPr/>
        </p:nvPicPr>
        <p:blipFill>
          <a:blip r:embed="rId2">
            <a:extLst/>
          </a:blip>
          <a:stretch>
            <a:fillRect/>
          </a:stretch>
        </p:blipFill>
        <p:spPr>
          <a:xfrm>
            <a:off x="1695052" y="1258743"/>
            <a:ext cx="9614696" cy="7236114"/>
          </a:xfrm>
          <a:prstGeom prst="rect">
            <a:avLst/>
          </a:prstGeom>
          <a:ln w="12700">
            <a:miter lim="400000"/>
          </a:ln>
        </p:spPr>
      </p:pic>
      <p:sp>
        <p:nvSpPr>
          <p:cNvPr id="814" name="Smith, S. L., Kindermans, P. J., Ying, C., &amp; Le, Q. V. (2017). Don't decay the learning rate, increase the batch size"/>
          <p:cNvSpPr txBox="1"/>
          <p:nvPr/>
        </p:nvSpPr>
        <p:spPr>
          <a:xfrm>
            <a:off x="277876" y="8570021"/>
            <a:ext cx="12449049"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2000">
                <a:latin typeface="Helvetica Neue Light"/>
                <a:ea typeface="Helvetica Neue Light"/>
                <a:cs typeface="Helvetica Neue Light"/>
                <a:sym typeface="Helvetica Neue Light"/>
              </a:defRPr>
            </a:pPr>
            <a:r>
              <a:t>Smith, S. L., Kindermans, P. J., Ying, C., &amp; Le, Q. V. (2017). </a:t>
            </a:r>
            <a:r>
              <a:rPr u="sng">
                <a:solidFill>
                  <a:srgbClr val="0433FF"/>
                </a:solidFill>
                <a:hlinkClick r:id="rId3" invalidUrl="" action="" tgtFrame="" tooltip="" history="1" highlightClick="0" endSnd="0"/>
              </a:rPr>
              <a:t>Don't decay the learning rate, increase the batch size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1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818" name="Relationship Between Learning Rate and Batch Size"/>
          <p:cNvSpPr txBox="1"/>
          <p:nvPr/>
        </p:nvSpPr>
        <p:spPr>
          <a:xfrm>
            <a:off x="225279" y="604287"/>
            <a:ext cx="767151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Relationship Between Learning Rate and Batch Size</a:t>
            </a:r>
          </a:p>
        </p:txBody>
      </p:sp>
      <p:sp>
        <p:nvSpPr>
          <p:cNvPr id="819" name="Smith, S. L., Kindermans, P. J., Ying, C., &amp; Le, Q. V. (2017). Don't decay the learning rate, increase the batch size"/>
          <p:cNvSpPr txBox="1"/>
          <p:nvPr/>
        </p:nvSpPr>
        <p:spPr>
          <a:xfrm>
            <a:off x="277876" y="8570021"/>
            <a:ext cx="12449049"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2000">
                <a:latin typeface="Helvetica Neue Light"/>
                <a:ea typeface="Helvetica Neue Light"/>
                <a:cs typeface="Helvetica Neue Light"/>
                <a:sym typeface="Helvetica Neue Light"/>
              </a:defRPr>
            </a:pPr>
            <a:r>
              <a:t>Smith, S. L., Kindermans, P. J., Ying, C., &amp; Le, Q. V. (2017). </a:t>
            </a:r>
            <a:r>
              <a:rPr u="sng">
                <a:solidFill>
                  <a:srgbClr val="0433FF"/>
                </a:solidFill>
                <a:hlinkClick r:id="rId2" invalidUrl="" action="" tgtFrame="" tooltip="" history="1" highlightClick="0" endSnd="0"/>
              </a:rPr>
              <a:t>Don't decay the learning rate, increase the batch size</a:t>
            </a:r>
          </a:p>
        </p:txBody>
      </p:sp>
      <p:pic>
        <p:nvPicPr>
          <p:cNvPr id="820" name="pasted-movie.png" descr="pasted-movie.png"/>
          <p:cNvPicPr>
            <a:picLocks noChangeAspect="1"/>
          </p:cNvPicPr>
          <p:nvPr/>
        </p:nvPicPr>
        <p:blipFill>
          <a:blip r:embed="rId3">
            <a:extLst/>
          </a:blip>
          <a:stretch>
            <a:fillRect/>
          </a:stretch>
        </p:blipFill>
        <p:spPr>
          <a:xfrm>
            <a:off x="0" y="1475946"/>
            <a:ext cx="12560187" cy="6143214"/>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2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824" name="Learning Rate in Pytorch"/>
          <p:cNvSpPr txBox="1"/>
          <p:nvPr/>
        </p:nvSpPr>
        <p:spPr>
          <a:xfrm>
            <a:off x="221376" y="587324"/>
            <a:ext cx="371002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Learning Rate in Pytorch</a:t>
            </a:r>
          </a:p>
        </p:txBody>
      </p:sp>
      <p:sp>
        <p:nvSpPr>
          <p:cNvPr id="825" name="There are built-in functions in Pytorch.…"/>
          <p:cNvSpPr txBox="1"/>
          <p:nvPr/>
        </p:nvSpPr>
        <p:spPr>
          <a:xfrm>
            <a:off x="484285" y="1947678"/>
            <a:ext cx="6880380" cy="10829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There are built-in functions in Pytorch.</a:t>
            </a:r>
          </a:p>
          <a:p>
            <a:pPr lvl="1" algn="l" defTabSz="457200">
              <a:lnSpc>
                <a:spcPts val="6600"/>
              </a:lnSpc>
              <a:spcBef>
                <a:spcPts val="1200"/>
              </a:spcBef>
              <a:defRPr b="0" sz="2500">
                <a:latin typeface="Helvetica Neue Light"/>
                <a:ea typeface="Helvetica Neue Light"/>
                <a:cs typeface="Helvetica Neue Light"/>
                <a:sym typeface="Helvetica Neue Light"/>
              </a:defRPr>
            </a:pPr>
            <a:r>
              <a:t>Example of a generic version:</a:t>
            </a:r>
          </a:p>
        </p:txBody>
      </p:sp>
      <p:pic>
        <p:nvPicPr>
          <p:cNvPr id="826" name="pasted-movie.png" descr="pasted-movie.png"/>
          <p:cNvPicPr>
            <a:picLocks noChangeAspect="1"/>
          </p:cNvPicPr>
          <p:nvPr/>
        </p:nvPicPr>
        <p:blipFill>
          <a:blip r:embed="rId2">
            <a:extLst/>
          </a:blip>
          <a:stretch>
            <a:fillRect/>
          </a:stretch>
        </p:blipFill>
        <p:spPr>
          <a:xfrm>
            <a:off x="1148764" y="3080911"/>
            <a:ext cx="9905100" cy="5497230"/>
          </a:xfrm>
          <a:prstGeom prst="rect">
            <a:avLst/>
          </a:prstGeom>
          <a:ln w="12700">
            <a:miter lim="400000"/>
          </a:ln>
        </p:spPr>
      </p:pic>
      <p:sp>
        <p:nvSpPr>
          <p:cNvPr id="827" name="Source: https://pytorch.org/docs/stable/optim.html"/>
          <p:cNvSpPr txBox="1"/>
          <p:nvPr/>
        </p:nvSpPr>
        <p:spPr>
          <a:xfrm>
            <a:off x="3655695" y="8628383"/>
            <a:ext cx="5693411"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2000">
                <a:latin typeface="Helvetica Neue Light"/>
                <a:ea typeface="Helvetica Neue Light"/>
                <a:cs typeface="Helvetica Neue Light"/>
                <a:sym typeface="Helvetica Neue Light"/>
              </a:defRPr>
            </a:pPr>
            <a:r>
              <a:t>Source:</a:t>
            </a:r>
            <a:r>
              <a:rPr>
                <a:solidFill>
                  <a:srgbClr val="0433FF"/>
                </a:solidFill>
              </a:rPr>
              <a:t> </a:t>
            </a:r>
            <a:r>
              <a:rPr u="sng">
                <a:solidFill>
                  <a:srgbClr val="0433FF"/>
                </a:solidFill>
                <a:hlinkClick r:id="rId3" invalidUrl="" action="" tgtFrame="" tooltip="" history="1" highlightClick="0" endSnd="0"/>
              </a:rPr>
              <a:t>https://pytorch.org/docs/stable/optim.html</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Other ways to combat vanishing gradient problem"/>
          <p:cNvSpPr txBox="1"/>
          <p:nvPr/>
        </p:nvSpPr>
        <p:spPr>
          <a:xfrm>
            <a:off x="1905635" y="3910775"/>
            <a:ext cx="9193531"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2C2A56"/>
                </a:solidFill>
              </a:defRPr>
            </a:lvl1pPr>
          </a:lstStyle>
          <a:p>
            <a:pPr/>
            <a:r>
              <a:t>Other ways to combat vanishing gradient problem</a:t>
            </a:r>
          </a:p>
        </p:txBody>
      </p:sp>
      <p:sp>
        <p:nvSpPr>
          <p:cNvPr id="830"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pic>
        <p:nvPicPr>
          <p:cNvPr id="831" name="uc3m-logo.pdf" descr="uc3m-logo.pdf"/>
          <p:cNvPicPr>
            <a:picLocks noChangeAspect="1"/>
          </p:cNvPicPr>
          <p:nvPr/>
        </p:nvPicPr>
        <p:blipFill>
          <a:blip r:embed="rId2">
            <a:extLst/>
          </a:blip>
          <a:stretch>
            <a:fillRect/>
          </a:stretch>
        </p:blipFill>
        <p:spPr>
          <a:xfrm>
            <a:off x="11134421" y="8909050"/>
            <a:ext cx="1686229" cy="510216"/>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3"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sp>
        <p:nvSpPr>
          <p:cNvPr id="834" name="Residual layers (Skip connections)"/>
          <p:cNvSpPr txBox="1"/>
          <p:nvPr/>
        </p:nvSpPr>
        <p:spPr>
          <a:xfrm>
            <a:off x="153771" y="442570"/>
            <a:ext cx="510265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Residual layers (Skip connections)</a:t>
            </a:r>
          </a:p>
        </p:txBody>
      </p:sp>
      <p:sp>
        <p:nvSpPr>
          <p:cNvPr id="835" name="Line"/>
          <p:cNvSpPr/>
          <p:nvPr/>
        </p:nvSpPr>
        <p:spPr>
          <a:xfrm>
            <a:off x="200173" y="1058862"/>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836" name="Screenshot 2022-10-03 at 01.17.16.png" descr="Screenshot 2022-10-03 at 01.17.16.png"/>
          <p:cNvPicPr>
            <a:picLocks noChangeAspect="1"/>
          </p:cNvPicPr>
          <p:nvPr/>
        </p:nvPicPr>
        <p:blipFill>
          <a:blip r:embed="rId2">
            <a:extLst/>
          </a:blip>
          <a:stretch>
            <a:fillRect/>
          </a:stretch>
        </p:blipFill>
        <p:spPr>
          <a:xfrm>
            <a:off x="328711" y="1550888"/>
            <a:ext cx="6019801" cy="3238501"/>
          </a:xfrm>
          <a:prstGeom prst="rect">
            <a:avLst/>
          </a:prstGeom>
          <a:ln w="12700">
            <a:miter lim="400000"/>
          </a:ln>
        </p:spPr>
      </p:pic>
      <p:pic>
        <p:nvPicPr>
          <p:cNvPr id="837" name="Screenshot 2022-10-03 at 01.17.46.png" descr="Screenshot 2022-10-03 at 01.17.46.png"/>
          <p:cNvPicPr>
            <a:picLocks noChangeAspect="1"/>
          </p:cNvPicPr>
          <p:nvPr/>
        </p:nvPicPr>
        <p:blipFill>
          <a:blip r:embed="rId3">
            <a:extLst/>
          </a:blip>
          <a:stretch>
            <a:fillRect/>
          </a:stretch>
        </p:blipFill>
        <p:spPr>
          <a:xfrm>
            <a:off x="7362924" y="2481411"/>
            <a:ext cx="4076701" cy="1092201"/>
          </a:xfrm>
          <a:prstGeom prst="rect">
            <a:avLst/>
          </a:prstGeom>
          <a:ln w="12700">
            <a:miter lim="400000"/>
          </a:ln>
        </p:spPr>
      </p:pic>
      <p:sp>
        <p:nvSpPr>
          <p:cNvPr id="838" name="avoid the problem of vanishing gradients,[5] thus leading to easier to optimize neural networks"/>
          <p:cNvSpPr txBox="1"/>
          <p:nvPr/>
        </p:nvSpPr>
        <p:spPr>
          <a:xfrm>
            <a:off x="3589883" y="4737100"/>
            <a:ext cx="5825034"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1200">
                <a:latin typeface="Times Roman"/>
                <a:ea typeface="Times Roman"/>
                <a:cs typeface="Times Roman"/>
                <a:sym typeface="Times Roman"/>
              </a:defRPr>
            </a:pPr>
            <a:r>
              <a:t>avoid the problem of </a:t>
            </a:r>
            <a:r>
              <a:rPr u="sng">
                <a:solidFill>
                  <a:srgbClr val="0000EE"/>
                </a:solidFill>
                <a:hlinkClick r:id="rId4" invalidUrl="" action="" tgtFrame="" tooltip="" history="1" highlightClick="0" endSnd="0"/>
              </a:rPr>
              <a:t>vanishing gradients</a:t>
            </a:r>
            <a:r>
              <a:t>,</a:t>
            </a:r>
            <a:r>
              <a:rPr baseline="31999" sz="1000" u="sng">
                <a:solidFill>
                  <a:srgbClr val="0000EE"/>
                </a:solidFill>
                <a:hlinkClick r:id="rId5" invalidUrl="" action="" tgtFrame="" tooltip="" history="1" highlightClick="0" endSnd="0"/>
              </a:rPr>
              <a:t>[5]</a:t>
            </a:r>
            <a:r>
              <a:t> thus leading to easier to optimize neural networks</a:t>
            </a:r>
          </a:p>
        </p:txBody>
      </p:sp>
      <p:sp>
        <p:nvSpPr>
          <p:cNvPr id="839" name="Residual networks avoid the vanishing gradient problem by introducing short paths  which can carry gradient throughout the extent of very deep networks."/>
          <p:cNvSpPr txBox="1"/>
          <p:nvPr/>
        </p:nvSpPr>
        <p:spPr>
          <a:xfrm>
            <a:off x="329264" y="5731511"/>
            <a:ext cx="11757499" cy="830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75046" indent="-375046" algn="l" defTabSz="457200">
              <a:buSzPct val="145000"/>
              <a:buChar char="•"/>
              <a:defRPr b="0">
                <a:latin typeface="Helvetica Neue Light"/>
                <a:ea typeface="Helvetica Neue Light"/>
                <a:cs typeface="Helvetica Neue Light"/>
                <a:sym typeface="Helvetica Neue Light"/>
              </a:defRPr>
            </a:pPr>
            <a:r>
              <a:t>Residual networks avoid the vanishing gradient problem by </a:t>
            </a:r>
            <a:r>
              <a:rPr b="1">
                <a:solidFill>
                  <a:schemeClr val="accent3">
                    <a:hueOff val="914337"/>
                    <a:satOff val="31515"/>
                    <a:lumOff val="-30790"/>
                  </a:schemeClr>
                </a:solidFill>
                <a:latin typeface="Helvetica Neue"/>
                <a:ea typeface="Helvetica Neue"/>
                <a:cs typeface="Helvetica Neue"/>
                <a:sym typeface="Helvetica Neue"/>
              </a:rPr>
              <a:t>introducing short paths </a:t>
            </a:r>
            <a:br>
              <a:rPr b="1">
                <a:solidFill>
                  <a:schemeClr val="accent3">
                    <a:hueOff val="914337"/>
                    <a:satOff val="31515"/>
                    <a:lumOff val="-30790"/>
                  </a:schemeClr>
                </a:solidFill>
                <a:latin typeface="Helvetica Neue"/>
                <a:ea typeface="Helvetica Neue"/>
                <a:cs typeface="Helvetica Neue"/>
                <a:sym typeface="Helvetica Neue"/>
              </a:rPr>
            </a:br>
            <a:r>
              <a:t>which can carry gradient throughout the extent of very deep networks.</a:t>
            </a:r>
          </a:p>
        </p:txBody>
      </p:sp>
      <p:sp>
        <p:nvSpPr>
          <p:cNvPr id="840" name="They can be seen as a collection of many paths of differing length, they enable very  deep networks by leveraging only the short paths during training."/>
          <p:cNvSpPr txBox="1"/>
          <p:nvPr/>
        </p:nvSpPr>
        <p:spPr>
          <a:xfrm>
            <a:off x="329264" y="6823711"/>
            <a:ext cx="12130575" cy="830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75046" indent="-375046" algn="l" defTabSz="457200">
              <a:buSzPct val="145000"/>
              <a:buChar char="•"/>
              <a:defRPr b="0">
                <a:latin typeface="Helvetica Neue Light"/>
                <a:ea typeface="Helvetica Neue Light"/>
                <a:cs typeface="Helvetica Neue Light"/>
                <a:sym typeface="Helvetica Neue Light"/>
              </a:defRPr>
            </a:pPr>
            <a:r>
              <a:t>They can be seen as a </a:t>
            </a:r>
            <a:r>
              <a:rPr b="1">
                <a:solidFill>
                  <a:schemeClr val="accent1">
                    <a:hueOff val="114395"/>
                    <a:lumOff val="-24975"/>
                  </a:schemeClr>
                </a:solidFill>
                <a:latin typeface="Helvetica Neue"/>
                <a:ea typeface="Helvetica Neue"/>
                <a:cs typeface="Helvetica Neue"/>
                <a:sym typeface="Helvetica Neue"/>
              </a:rPr>
              <a:t>collection of many paths of differing length</a:t>
            </a:r>
            <a:r>
              <a:t>, they enable very </a:t>
            </a:r>
            <a:br/>
            <a:r>
              <a:t>deep networks by leveraging only the short paths during training.</a:t>
            </a:r>
          </a:p>
        </p:txBody>
      </p:sp>
      <p:sp>
        <p:nvSpPr>
          <p:cNvPr id="841" name="Layers model increments rather than absolute transformations."/>
          <p:cNvSpPr txBox="1"/>
          <p:nvPr/>
        </p:nvSpPr>
        <p:spPr>
          <a:xfrm>
            <a:off x="329264" y="8114334"/>
            <a:ext cx="86921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75046" indent="-375046" algn="l" defTabSz="457200">
              <a:buSzPct val="145000"/>
              <a:buChar char="•"/>
              <a:defRPr b="0">
                <a:latin typeface="Helvetica Neue Light"/>
                <a:ea typeface="Helvetica Neue Light"/>
                <a:cs typeface="Helvetica Neue Light"/>
                <a:sym typeface="Helvetica Neue Light"/>
              </a:defRPr>
            </a:lvl1pPr>
          </a:lstStyle>
          <a:p>
            <a:pPr/>
            <a:r>
              <a:t>Layers model increments rather than absolute transformations.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3" name="Auxiliary predictors"/>
          <p:cNvSpPr txBox="1"/>
          <p:nvPr/>
        </p:nvSpPr>
        <p:spPr>
          <a:xfrm>
            <a:off x="224231" y="442570"/>
            <a:ext cx="292973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Auxiliary predictors</a:t>
            </a:r>
          </a:p>
        </p:txBody>
      </p:sp>
      <p:sp>
        <p:nvSpPr>
          <p:cNvPr id="844" name="Line"/>
          <p:cNvSpPr/>
          <p:nvPr/>
        </p:nvSpPr>
        <p:spPr>
          <a:xfrm>
            <a:off x="200173" y="1058862"/>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845" name="Image" descr="Image"/>
          <p:cNvPicPr>
            <a:picLocks noChangeAspect="1"/>
          </p:cNvPicPr>
          <p:nvPr/>
        </p:nvPicPr>
        <p:blipFill>
          <a:blip r:embed="rId2">
            <a:extLst/>
          </a:blip>
          <a:stretch>
            <a:fillRect/>
          </a:stretch>
        </p:blipFill>
        <p:spPr>
          <a:xfrm>
            <a:off x="1104900" y="3549650"/>
            <a:ext cx="10795000" cy="4610100"/>
          </a:xfrm>
          <a:prstGeom prst="rect">
            <a:avLst/>
          </a:prstGeom>
          <a:ln w="12700">
            <a:miter lim="400000"/>
          </a:ln>
        </p:spPr>
      </p:pic>
      <p:sp>
        <p:nvSpPr>
          <p:cNvPr id="846" name="Evaluate loss function at multiple points of the network during training,  optimize a linear combination of these losses."/>
          <p:cNvSpPr txBox="1"/>
          <p:nvPr/>
        </p:nvSpPr>
        <p:spPr>
          <a:xfrm>
            <a:off x="278464" y="1579220"/>
            <a:ext cx="973057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75046" indent="-375046" algn="l" defTabSz="457200">
              <a:buSzPct val="145000"/>
              <a:buChar char="•"/>
              <a:defRPr b="0">
                <a:latin typeface="Helvetica Neue Light"/>
                <a:ea typeface="Helvetica Neue Light"/>
                <a:cs typeface="Helvetica Neue Light"/>
                <a:sym typeface="Helvetica Neue Light"/>
              </a:defRPr>
            </a:pPr>
            <a:r>
              <a:t>Evaluate loss function at multiple points of the network during training, </a:t>
            </a:r>
            <a:br/>
            <a:r>
              <a:t>optimize a linear combination of these losses.</a:t>
            </a:r>
          </a:p>
        </p:txBody>
      </p:sp>
      <p:sp>
        <p:nvSpPr>
          <p:cNvPr id="847" name="Popularised after Google Inception Network."/>
          <p:cNvSpPr txBox="1"/>
          <p:nvPr/>
        </p:nvSpPr>
        <p:spPr>
          <a:xfrm>
            <a:off x="278464" y="2748585"/>
            <a:ext cx="62994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75046" indent="-375046" algn="l" defTabSz="457200">
              <a:buSzPct val="145000"/>
              <a:buChar char="•"/>
              <a:defRPr b="0">
                <a:latin typeface="Helvetica Neue Light"/>
                <a:ea typeface="Helvetica Neue Light"/>
                <a:cs typeface="Helvetica Neue Light"/>
                <a:sym typeface="Helvetica Neue Light"/>
              </a:defRPr>
            </a:lvl1pPr>
          </a:lstStyle>
          <a:p>
            <a:pPr/>
            <a:r>
              <a:t>Popularised after Google Inception Network.</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9"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5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851" name="Usual Practice"/>
          <p:cNvSpPr txBox="1"/>
          <p:nvPr/>
        </p:nvSpPr>
        <p:spPr>
          <a:xfrm>
            <a:off x="198654" y="532261"/>
            <a:ext cx="223052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Usual Practice</a:t>
            </a:r>
          </a:p>
        </p:txBody>
      </p:sp>
      <p:sp>
        <p:nvSpPr>
          <p:cNvPr id="852" name="Given a dataset          , pick a model so that:…"/>
          <p:cNvSpPr txBox="1"/>
          <p:nvPr/>
        </p:nvSpPr>
        <p:spPr>
          <a:xfrm>
            <a:off x="751363" y="1442086"/>
            <a:ext cx="10918519" cy="7483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Given a dataset          , pick a model so that: </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 You can achieve 0 training error– </a:t>
            </a:r>
            <a:r>
              <a:rPr b="1">
                <a:solidFill>
                  <a:schemeClr val="accent5">
                    <a:lumOff val="-29866"/>
                  </a:schemeClr>
                </a:solidFill>
                <a:latin typeface="Helvetica Neue"/>
                <a:ea typeface="Helvetica Neue"/>
                <a:cs typeface="Helvetica Neue"/>
                <a:sym typeface="Helvetica Neue"/>
              </a:rPr>
              <a:t>Overfit</a:t>
            </a:r>
            <a:r>
              <a:t> on the training set </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rPr b="1">
                <a:solidFill>
                  <a:schemeClr val="accent3">
                    <a:hueOff val="914337"/>
                    <a:satOff val="31515"/>
                    <a:lumOff val="-30790"/>
                  </a:schemeClr>
                </a:solidFill>
                <a:latin typeface="Helvetica Neue"/>
                <a:ea typeface="Helvetica Neue"/>
                <a:cs typeface="Helvetica Neue"/>
                <a:sym typeface="Helvetica Neue"/>
              </a:rPr>
              <a:t>Regularize</a:t>
            </a:r>
            <a:r>
              <a:t> the model</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SGD with Adam or Momentum, early stopping and Dropout</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Pick learning rate by running on a subset of the data </a:t>
            </a:r>
          </a:p>
          <a:p>
            <a:pPr lvl="2" marL="12362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Start with </a:t>
            </a:r>
            <a:r>
              <a:rPr b="1">
                <a:solidFill>
                  <a:schemeClr val="accent1">
                    <a:hueOff val="114395"/>
                    <a:lumOff val="-24975"/>
                  </a:schemeClr>
                </a:solidFill>
                <a:latin typeface="Helvetica Neue"/>
                <a:ea typeface="Helvetica Neue"/>
                <a:cs typeface="Helvetica Neue"/>
                <a:sym typeface="Helvetica Neue"/>
              </a:rPr>
              <a:t>large learning</a:t>
            </a:r>
            <a:r>
              <a:t> rate &amp; divide by 2 until loss does not diverge</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rPr b="1">
                <a:solidFill>
                  <a:schemeClr val="accent3">
                    <a:hueOff val="914337"/>
                    <a:satOff val="31515"/>
                    <a:lumOff val="-30790"/>
                  </a:schemeClr>
                </a:solidFill>
                <a:latin typeface="Helvetica Neue"/>
                <a:ea typeface="Helvetica Neue"/>
                <a:cs typeface="Helvetica Neue"/>
                <a:sym typeface="Helvetica Neue"/>
              </a:rPr>
              <a:t>Decay learning rate</a:t>
            </a:r>
            <a:r>
              <a:t> by a factor of ~100 or more by the end of training</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Modern approach</a:t>
            </a:r>
            <a:r>
              <a:t>: </a:t>
            </a:r>
            <a:r>
              <a:rPr b="1">
                <a:solidFill>
                  <a:schemeClr val="accent1">
                    <a:hueOff val="114395"/>
                    <a:lumOff val="-24975"/>
                  </a:schemeClr>
                </a:solidFill>
                <a:latin typeface="Helvetica Neue"/>
                <a:ea typeface="Helvetica Neue"/>
                <a:cs typeface="Helvetica Neue"/>
                <a:sym typeface="Helvetica Neue"/>
              </a:rPr>
              <a:t>Warm-up</a:t>
            </a:r>
            <a:r>
              <a:t> with </a:t>
            </a:r>
            <a:r>
              <a:rPr b="1">
                <a:solidFill>
                  <a:schemeClr val="accent1">
                    <a:hueOff val="114395"/>
                    <a:lumOff val="-24975"/>
                  </a:schemeClr>
                </a:solidFill>
                <a:latin typeface="Helvetica Neue"/>
                <a:ea typeface="Helvetica Neue"/>
                <a:cs typeface="Helvetica Neue"/>
                <a:sym typeface="Helvetica Neue"/>
              </a:rPr>
              <a:t>cosine</a:t>
            </a:r>
            <a:r>
              <a:rPr>
                <a:solidFill>
                  <a:schemeClr val="accent1">
                    <a:hueOff val="114395"/>
                    <a:lumOff val="-24975"/>
                  </a:schemeClr>
                </a:solidFill>
              </a:rPr>
              <a:t> </a:t>
            </a:r>
            <a:r>
              <a:rPr b="1">
                <a:solidFill>
                  <a:schemeClr val="accent1">
                    <a:hueOff val="114395"/>
                    <a:lumOff val="-24975"/>
                  </a:schemeClr>
                </a:solidFill>
                <a:latin typeface="Helvetica Neue"/>
                <a:ea typeface="Helvetica Neue"/>
                <a:cs typeface="Helvetica Neue"/>
                <a:sym typeface="Helvetica Neue"/>
              </a:rPr>
              <a:t>annealing</a:t>
            </a:r>
            <a:r>
              <a:t> or </a:t>
            </a:r>
            <a:r>
              <a:rPr b="1">
                <a:solidFill>
                  <a:schemeClr val="accent1">
                    <a:hueOff val="114395"/>
                    <a:lumOff val="-24975"/>
                  </a:schemeClr>
                </a:solidFill>
                <a:latin typeface="Helvetica Neue"/>
                <a:ea typeface="Helvetica Neue"/>
                <a:cs typeface="Helvetica Neue"/>
                <a:sym typeface="Helvetica Neue"/>
              </a:rPr>
              <a:t>OneCycleLR</a:t>
            </a:r>
            <a:r>
              <a:t> </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Use </a:t>
            </a:r>
            <a:r>
              <a:rPr b="1">
                <a:solidFill>
                  <a:schemeClr val="accent1">
                    <a:hueOff val="114395"/>
                    <a:lumOff val="-24975"/>
                  </a:schemeClr>
                </a:solidFill>
                <a:latin typeface="Helvetica Neue"/>
                <a:ea typeface="Helvetica Neue"/>
                <a:cs typeface="Helvetica Neue"/>
                <a:sym typeface="Helvetica Neue"/>
              </a:rPr>
              <a:t>ReLU</a:t>
            </a:r>
            <a:r>
              <a:t> (or the updated Leaky ReLU or GELU) activation functions</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Initialize parameters so that each feature across layers has </a:t>
            </a:r>
            <a:br/>
            <a:r>
              <a:t>similar variance. </a:t>
            </a:r>
            <a:r>
              <a:rPr b="1">
                <a:solidFill>
                  <a:schemeClr val="accent5">
                    <a:lumOff val="-29866"/>
                  </a:schemeClr>
                </a:solidFill>
                <a:latin typeface="Helvetica Neue"/>
                <a:ea typeface="Helvetica Neue"/>
                <a:cs typeface="Helvetica Neue"/>
                <a:sym typeface="Helvetica Neue"/>
              </a:rPr>
              <a:t>Avoid units in saturation</a:t>
            </a:r>
            <a:r>
              <a:t>. </a:t>
            </a:r>
            <a:br/>
          </a:p>
        </p:txBody>
      </p:sp>
      <p:pic>
        <p:nvPicPr>
          <p:cNvPr id="853" name="mathcal_D_text_t.pdf" descr="mathcal_D_text_t.pdf"/>
          <p:cNvPicPr>
            <a:picLocks noChangeAspect="1"/>
          </p:cNvPicPr>
          <p:nvPr/>
        </p:nvPicPr>
        <p:blipFill>
          <a:blip r:embed="rId2">
            <a:extLst/>
          </a:blip>
          <a:stretch>
            <a:fillRect/>
          </a:stretch>
        </p:blipFill>
        <p:spPr>
          <a:xfrm>
            <a:off x="3829050" y="2178050"/>
            <a:ext cx="749300" cy="266700"/>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5"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5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857" name="Feature Visualization"/>
          <p:cNvSpPr txBox="1"/>
          <p:nvPr/>
        </p:nvSpPr>
        <p:spPr>
          <a:xfrm>
            <a:off x="128093" y="532261"/>
            <a:ext cx="313365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Feature Visualization</a:t>
            </a:r>
          </a:p>
        </p:txBody>
      </p:sp>
      <p:sp>
        <p:nvSpPr>
          <p:cNvPr id="858" name="Visualize features (features need to be uncorrelated) and have high variance"/>
          <p:cNvSpPr txBox="1"/>
          <p:nvPr/>
        </p:nvSpPr>
        <p:spPr>
          <a:xfrm>
            <a:off x="162181" y="997586"/>
            <a:ext cx="11142346" cy="15401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p>
          <a:p>
            <a:pPr lvl="1" algn="l" defTabSz="457200">
              <a:lnSpc>
                <a:spcPts val="6600"/>
              </a:lnSpc>
              <a:spcBef>
                <a:spcPts val="1200"/>
              </a:spcBef>
              <a:defRPr b="0" sz="2500">
                <a:latin typeface="Helvetica Neue Light"/>
                <a:ea typeface="Helvetica Neue Light"/>
                <a:cs typeface="Helvetica Neue Light"/>
                <a:sym typeface="Helvetica Neue Light"/>
              </a:defRPr>
            </a:pPr>
            <a:r>
              <a:t>Visualize features (features need to be </a:t>
            </a:r>
            <a:r>
              <a:rPr b="1">
                <a:solidFill>
                  <a:schemeClr val="accent1">
                    <a:hueOff val="114395"/>
                    <a:lumOff val="-24975"/>
                  </a:schemeClr>
                </a:solidFill>
                <a:latin typeface="Helvetica Neue"/>
                <a:ea typeface="Helvetica Neue"/>
                <a:cs typeface="Helvetica Neue"/>
                <a:sym typeface="Helvetica Neue"/>
              </a:rPr>
              <a:t>uncorrelated</a:t>
            </a:r>
            <a:r>
              <a:t>) and have </a:t>
            </a:r>
            <a:r>
              <a:rPr b="1">
                <a:solidFill>
                  <a:schemeClr val="accent3">
                    <a:hueOff val="914337"/>
                    <a:satOff val="31515"/>
                    <a:lumOff val="-30790"/>
                  </a:schemeClr>
                </a:solidFill>
                <a:latin typeface="Helvetica Neue"/>
                <a:ea typeface="Helvetica Neue"/>
                <a:cs typeface="Helvetica Neue"/>
                <a:sym typeface="Helvetica Neue"/>
              </a:rPr>
              <a:t>high variance</a:t>
            </a:r>
            <a:r>
              <a:t> </a:t>
            </a:r>
            <a:br/>
          </a:p>
        </p:txBody>
      </p:sp>
      <p:pic>
        <p:nvPicPr>
          <p:cNvPr id="859" name="Image" descr="Image"/>
          <p:cNvPicPr>
            <a:picLocks noChangeAspect="1"/>
          </p:cNvPicPr>
          <p:nvPr/>
        </p:nvPicPr>
        <p:blipFill>
          <a:blip r:embed="rId2">
            <a:extLst/>
          </a:blip>
          <a:stretch>
            <a:fillRect/>
          </a:stretch>
        </p:blipFill>
        <p:spPr>
          <a:xfrm>
            <a:off x="587385" y="2491243"/>
            <a:ext cx="5149830" cy="3397635"/>
          </a:xfrm>
          <a:prstGeom prst="rect">
            <a:avLst/>
          </a:prstGeom>
          <a:ln w="12700">
            <a:miter lim="400000"/>
          </a:ln>
        </p:spPr>
      </p:pic>
      <p:grpSp>
        <p:nvGrpSpPr>
          <p:cNvPr id="862" name="Group"/>
          <p:cNvGrpSpPr/>
          <p:nvPr/>
        </p:nvGrpSpPr>
        <p:grpSpPr>
          <a:xfrm>
            <a:off x="6457388" y="2789522"/>
            <a:ext cx="6535128" cy="1815383"/>
            <a:chOff x="0" y="0"/>
            <a:chExt cx="6535127" cy="1815381"/>
          </a:xfrm>
        </p:grpSpPr>
        <p:sp>
          <p:nvSpPr>
            <p:cNvPr id="860" name="Rectangle"/>
            <p:cNvSpPr/>
            <p:nvPr/>
          </p:nvSpPr>
          <p:spPr>
            <a:xfrm>
              <a:off x="0" y="0"/>
              <a:ext cx="5743458" cy="1815382"/>
            </a:xfrm>
            <a:prstGeom prst="rect">
              <a:avLst/>
            </a:prstGeom>
            <a:solidFill>
              <a:srgbClr val="FFEDBE"/>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861" name="Good Training…"/>
            <p:cNvSpPr txBox="1"/>
            <p:nvPr/>
          </p:nvSpPr>
          <p:spPr>
            <a:xfrm>
              <a:off x="80114" y="208009"/>
              <a:ext cx="6455014" cy="11976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342900" indent="-342900" algn="l" defTabSz="457200">
                <a:defRPr>
                  <a:solidFill>
                    <a:schemeClr val="accent3">
                      <a:hueOff val="914337"/>
                      <a:satOff val="31515"/>
                      <a:lumOff val="-30790"/>
                    </a:schemeClr>
                  </a:solidFill>
                </a:defRPr>
              </a:pPr>
              <a:r>
                <a:t>Good Training</a:t>
              </a:r>
            </a:p>
            <a:p>
              <a:pPr marL="342900" indent="-342900" algn="l" defTabSz="457200">
                <a:defRPr>
                  <a:solidFill>
                    <a:schemeClr val="accent3">
                      <a:hueOff val="914337"/>
                      <a:satOff val="31515"/>
                      <a:lumOff val="-30790"/>
                    </a:schemeClr>
                  </a:solidFill>
                </a:defRPr>
              </a:pPr>
            </a:p>
            <a:p>
              <a:pPr marL="342900" indent="-342900" algn="l" defTabSz="457200">
                <a:defRPr b="0">
                  <a:latin typeface="Helvetica Neue Light"/>
                  <a:ea typeface="Helvetica Neue Light"/>
                  <a:cs typeface="Helvetica Neue Light"/>
                  <a:sym typeface="Helvetica Neue Light"/>
                </a:defRPr>
              </a:pPr>
              <a:r>
                <a:t>Hidden units are sparse across samples</a:t>
              </a:r>
            </a:p>
          </p:txBody>
        </p:sp>
      </p:grpSp>
      <p:pic>
        <p:nvPicPr>
          <p:cNvPr id="863" name="Image" descr="Image"/>
          <p:cNvPicPr>
            <a:picLocks noChangeAspect="1"/>
          </p:cNvPicPr>
          <p:nvPr/>
        </p:nvPicPr>
        <p:blipFill>
          <a:blip r:embed="rId3">
            <a:extLst/>
          </a:blip>
          <a:stretch>
            <a:fillRect/>
          </a:stretch>
        </p:blipFill>
        <p:spPr>
          <a:xfrm>
            <a:off x="564664" y="5986008"/>
            <a:ext cx="5195272" cy="3572784"/>
          </a:xfrm>
          <a:prstGeom prst="rect">
            <a:avLst/>
          </a:prstGeom>
          <a:ln w="12700">
            <a:miter lim="400000"/>
          </a:ln>
        </p:spPr>
      </p:pic>
      <p:grpSp>
        <p:nvGrpSpPr>
          <p:cNvPr id="866" name="Group"/>
          <p:cNvGrpSpPr/>
          <p:nvPr/>
        </p:nvGrpSpPr>
        <p:grpSpPr>
          <a:xfrm>
            <a:off x="6457388" y="6944855"/>
            <a:ext cx="6535128" cy="1815382"/>
            <a:chOff x="0" y="0"/>
            <a:chExt cx="6535127" cy="1815381"/>
          </a:xfrm>
        </p:grpSpPr>
        <p:sp>
          <p:nvSpPr>
            <p:cNvPr id="864" name="Rectangle"/>
            <p:cNvSpPr/>
            <p:nvPr/>
          </p:nvSpPr>
          <p:spPr>
            <a:xfrm>
              <a:off x="0" y="0"/>
              <a:ext cx="5743458" cy="1815382"/>
            </a:xfrm>
            <a:prstGeom prst="rect">
              <a:avLst/>
            </a:prstGeom>
            <a:solidFill>
              <a:srgbClr val="FFEDBE"/>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865" name="BAD Training…"/>
            <p:cNvSpPr txBox="1"/>
            <p:nvPr/>
          </p:nvSpPr>
          <p:spPr>
            <a:xfrm>
              <a:off x="80114" y="23859"/>
              <a:ext cx="6455014" cy="15659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342900" indent="-342900" algn="l" defTabSz="457200">
                <a:defRPr>
                  <a:solidFill>
                    <a:schemeClr val="accent5">
                      <a:lumOff val="-29866"/>
                    </a:schemeClr>
                  </a:solidFill>
                </a:defRPr>
              </a:pPr>
              <a:r>
                <a:t>BAD Training</a:t>
              </a:r>
            </a:p>
            <a:p>
              <a:pPr marL="342900" indent="-342900" algn="l" defTabSz="457200">
                <a:defRPr>
                  <a:solidFill>
                    <a:schemeClr val="accent3">
                      <a:hueOff val="914337"/>
                      <a:satOff val="31515"/>
                      <a:lumOff val="-30790"/>
                    </a:schemeClr>
                  </a:solidFill>
                </a:defRPr>
              </a:pPr>
            </a:p>
            <a:p>
              <a:pPr marL="342900" indent="-342900" algn="l" defTabSz="457200">
                <a:defRPr b="0">
                  <a:latin typeface="Helvetica Neue Light"/>
                  <a:ea typeface="Helvetica Neue Light"/>
                  <a:cs typeface="Helvetica Neue Light"/>
                  <a:sym typeface="Helvetica Neue Light"/>
                </a:defRPr>
              </a:pPr>
              <a:r>
                <a:t>Many hidden units ignore the input and/or exhibit strong correlations </a:t>
              </a:r>
            </a:p>
          </p:txBody>
        </p:sp>
      </p:gr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8" name="Feature explainability with…"/>
          <p:cNvSpPr txBox="1"/>
          <p:nvPr/>
        </p:nvSpPr>
        <p:spPr>
          <a:xfrm>
            <a:off x="3239706" y="3675825"/>
            <a:ext cx="6525388" cy="10303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sz="3000">
                <a:solidFill>
                  <a:srgbClr val="2C2A56"/>
                </a:solidFill>
              </a:defRPr>
            </a:pPr>
            <a:r>
              <a:t>Feature explainability with </a:t>
            </a:r>
          </a:p>
          <a:p>
            <a:pPr defTabSz="457200">
              <a:defRPr sz="3000">
                <a:solidFill>
                  <a:srgbClr val="2C2A56"/>
                </a:solidFill>
              </a:defRPr>
            </a:pPr>
            <a:r>
              <a:t>activation maximization techniques</a:t>
            </a:r>
          </a:p>
        </p:txBody>
      </p:sp>
      <p:sp>
        <p:nvSpPr>
          <p:cNvPr id="869"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pic>
        <p:nvPicPr>
          <p:cNvPr id="870" name="uc3m-logo.pdf" descr="uc3m-logo.pdf"/>
          <p:cNvPicPr>
            <a:picLocks noChangeAspect="1"/>
          </p:cNvPicPr>
          <p:nvPr/>
        </p:nvPicPr>
        <p:blipFill>
          <a:blip r:embed="rId3">
            <a:extLst/>
          </a:blip>
          <a:stretch>
            <a:fillRect/>
          </a:stretch>
        </p:blipFill>
        <p:spPr>
          <a:xfrm>
            <a:off x="11134421" y="8909050"/>
            <a:ext cx="1686229" cy="510216"/>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4"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7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876" name="Activation maximisation"/>
          <p:cNvSpPr txBox="1"/>
          <p:nvPr/>
        </p:nvSpPr>
        <p:spPr>
          <a:xfrm>
            <a:off x="109179" y="481461"/>
            <a:ext cx="35948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Activation maximisation</a:t>
            </a:r>
          </a:p>
        </p:txBody>
      </p:sp>
      <p:sp>
        <p:nvSpPr>
          <p:cNvPr id="877" name="Given a trained network, ¿can we identify the most relevant features for a given output?"/>
          <p:cNvSpPr txBox="1"/>
          <p:nvPr/>
        </p:nvSpPr>
        <p:spPr>
          <a:xfrm>
            <a:off x="-273857" y="1225350"/>
            <a:ext cx="12798029"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Given a trained network, ¿can we identify the most relevant features for a given output?</a:t>
            </a:r>
          </a:p>
        </p:txBody>
      </p:sp>
      <p:sp>
        <p:nvSpPr>
          <p:cNvPr id="878" name="With activation maximization we fix both the network weights and a certain output confidence level (or an internal representation for a given input).…"/>
          <p:cNvSpPr txBox="1"/>
          <p:nvPr/>
        </p:nvSpPr>
        <p:spPr>
          <a:xfrm>
            <a:off x="-246547" y="1727571"/>
            <a:ext cx="12022059" cy="15401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With </a:t>
            </a:r>
            <a:r>
              <a:rPr i="1">
                <a:latin typeface="Helvetica Neue"/>
                <a:ea typeface="Helvetica Neue"/>
                <a:cs typeface="Helvetica Neue"/>
                <a:sym typeface="Helvetica Neue"/>
              </a:rPr>
              <a:t>activation maximization</a:t>
            </a:r>
            <a:r>
              <a:t> we fix both the network weights and a certain output</a:t>
            </a:r>
            <a:br/>
            <a:r>
              <a:t>confidence level (or an internal representation for a given input).</a:t>
            </a:r>
          </a:p>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We then optimise by GD a random input to achieve such an output </a:t>
            </a:r>
          </a:p>
        </p:txBody>
      </p:sp>
      <p:sp>
        <p:nvSpPr>
          <p:cNvPr id="879" name="In practice only some input features are required."/>
          <p:cNvSpPr txBox="1"/>
          <p:nvPr/>
        </p:nvSpPr>
        <p:spPr>
          <a:xfrm>
            <a:off x="-240838" y="3385701"/>
            <a:ext cx="7558327"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91765" indent="-347265" algn="l" defTabSz="457200">
              <a:lnSpc>
                <a:spcPts val="6600"/>
              </a:lnSpc>
              <a:spcBef>
                <a:spcPts val="1200"/>
              </a:spcBef>
              <a:buSzPct val="145000"/>
              <a:buChar char="•"/>
              <a:defRPr b="0" sz="2500">
                <a:latin typeface="Helvetica Neue Light"/>
                <a:ea typeface="Helvetica Neue Light"/>
                <a:cs typeface="Helvetica Neue Light"/>
                <a:sym typeface="Helvetica Neue Light"/>
              </a:defRPr>
            </a:pPr>
            <a:r>
              <a:t>In practice only some input features are required.</a:t>
            </a:r>
          </a:p>
        </p:txBody>
      </p:sp>
      <p:grpSp>
        <p:nvGrpSpPr>
          <p:cNvPr id="882" name="Group"/>
          <p:cNvGrpSpPr/>
          <p:nvPr/>
        </p:nvGrpSpPr>
        <p:grpSpPr>
          <a:xfrm>
            <a:off x="582795" y="4794979"/>
            <a:ext cx="9247006" cy="2923403"/>
            <a:chOff x="0" y="0"/>
            <a:chExt cx="9247004" cy="2923401"/>
          </a:xfrm>
        </p:grpSpPr>
        <p:pic>
          <p:nvPicPr>
            <p:cNvPr id="880" name="Image" descr="Image"/>
            <p:cNvPicPr>
              <a:picLocks noChangeAspect="1"/>
            </p:cNvPicPr>
            <p:nvPr/>
          </p:nvPicPr>
          <p:blipFill>
            <a:blip r:embed="rId2">
              <a:extLst/>
            </a:blip>
            <a:stretch>
              <a:fillRect/>
            </a:stretch>
          </p:blipFill>
          <p:spPr>
            <a:xfrm>
              <a:off x="0" y="0"/>
              <a:ext cx="8689307" cy="2923402"/>
            </a:xfrm>
            <a:prstGeom prst="rect">
              <a:avLst/>
            </a:prstGeom>
            <a:ln w="12700" cap="flat">
              <a:noFill/>
              <a:miter lim="400000"/>
            </a:ln>
            <a:effectLst/>
          </p:spPr>
        </p:pic>
        <p:sp>
          <p:nvSpPr>
            <p:cNvPr id="881" name="Square"/>
            <p:cNvSpPr/>
            <p:nvPr/>
          </p:nvSpPr>
          <p:spPr>
            <a:xfrm>
              <a:off x="7977004" y="0"/>
              <a:ext cx="1270001"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pic>
        <p:nvPicPr>
          <p:cNvPr id="883" name="y'_=_left_c_0.11.pdf" descr="y'_=_left_c_0.11.pdf"/>
          <p:cNvPicPr>
            <a:picLocks noChangeAspect="1"/>
          </p:cNvPicPr>
          <p:nvPr/>
        </p:nvPicPr>
        <p:blipFill>
          <a:blip r:embed="rId3">
            <a:extLst/>
          </a:blip>
          <a:stretch>
            <a:fillRect/>
          </a:stretch>
        </p:blipFill>
        <p:spPr>
          <a:xfrm>
            <a:off x="9392179" y="3977030"/>
            <a:ext cx="2438401" cy="4559301"/>
          </a:xfrm>
          <a:prstGeom prst="rect">
            <a:avLst/>
          </a:prstGeom>
          <a:ln w="12700">
            <a:miter lim="400000"/>
          </a:ln>
        </p:spPr>
      </p:pic>
      <p:grpSp>
        <p:nvGrpSpPr>
          <p:cNvPr id="888" name="Group"/>
          <p:cNvGrpSpPr/>
          <p:nvPr/>
        </p:nvGrpSpPr>
        <p:grpSpPr>
          <a:xfrm>
            <a:off x="1787880" y="6731000"/>
            <a:ext cx="8161777" cy="2533485"/>
            <a:chOff x="0" y="0"/>
            <a:chExt cx="8161775" cy="2533484"/>
          </a:xfrm>
        </p:grpSpPr>
        <p:sp>
          <p:nvSpPr>
            <p:cNvPr id="884" name="Line"/>
            <p:cNvSpPr/>
            <p:nvPr/>
          </p:nvSpPr>
          <p:spPr>
            <a:xfrm flipH="1">
              <a:off x="7705119" y="-1"/>
              <a:ext cx="299916" cy="133838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885" name="Grad. Descent"/>
            <p:cNvSpPr txBox="1"/>
            <p:nvPr/>
          </p:nvSpPr>
          <p:spPr>
            <a:xfrm>
              <a:off x="1444186" y="2072425"/>
              <a:ext cx="2197304"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Grad. Descent</a:t>
              </a:r>
            </a:p>
          </p:txBody>
        </p:sp>
        <p:sp>
          <p:nvSpPr>
            <p:cNvPr id="895" name="Connection Line"/>
            <p:cNvSpPr/>
            <p:nvPr/>
          </p:nvSpPr>
          <p:spPr>
            <a:xfrm>
              <a:off x="0" y="1142741"/>
              <a:ext cx="6013318" cy="989367"/>
            </a:xfrm>
            <a:custGeom>
              <a:avLst/>
              <a:gdLst/>
              <a:ahLst/>
              <a:cxnLst>
                <a:cxn ang="0">
                  <a:pos x="wd2" y="hd2"/>
                </a:cxn>
                <a:cxn ang="5400000">
                  <a:pos x="wd2" y="hd2"/>
                </a:cxn>
                <a:cxn ang="10800000">
                  <a:pos x="wd2" y="hd2"/>
                </a:cxn>
                <a:cxn ang="16200000">
                  <a:pos x="wd2" y="hd2"/>
                </a:cxn>
              </a:cxnLst>
              <a:rect l="0" t="0" r="r" b="b"/>
              <a:pathLst>
                <a:path w="21600" h="17424" fill="norm" stroke="1" extrusionOk="0">
                  <a:moveTo>
                    <a:pt x="21600" y="13576"/>
                  </a:moveTo>
                  <a:cubicBezTo>
                    <a:pt x="14072" y="21600"/>
                    <a:pt x="6872" y="17075"/>
                    <a:pt x="0" y="0"/>
                  </a:cubicBezTo>
                </a:path>
              </a:pathLst>
            </a:custGeom>
            <a:noFill/>
            <a:ln w="25400" cap="flat">
              <a:solidFill>
                <a:srgbClr val="000000"/>
              </a:solidFill>
              <a:prstDash val="solid"/>
              <a:miter lim="400000"/>
              <a:tailEnd type="triangle" w="med" len="med"/>
            </a:ln>
            <a:effectLst/>
          </p:spPr>
          <p:txBody>
            <a:bodyPr/>
            <a:lstStyle/>
            <a:p>
              <a:pPr/>
            </a:p>
          </p:txBody>
        </p:sp>
        <p:pic>
          <p:nvPicPr>
            <p:cNvPr id="887" name="frac_partial_||y.pdf" descr="frac_partial_||y.pdf"/>
            <p:cNvPicPr>
              <a:picLocks noChangeAspect="1"/>
            </p:cNvPicPr>
            <p:nvPr/>
          </p:nvPicPr>
          <p:blipFill>
            <a:blip r:embed="rId4">
              <a:extLst/>
            </a:blip>
            <a:stretch>
              <a:fillRect/>
            </a:stretch>
          </p:blipFill>
          <p:spPr>
            <a:xfrm>
              <a:off x="6358375" y="1622756"/>
              <a:ext cx="1803401" cy="850901"/>
            </a:xfrm>
            <a:prstGeom prst="rect">
              <a:avLst/>
            </a:prstGeom>
            <a:ln w="12700" cap="flat">
              <a:noFill/>
              <a:miter lim="400000"/>
            </a:ln>
            <a:effectLst/>
          </p:spPr>
        </p:pic>
      </p:grpSp>
      <p:pic>
        <p:nvPicPr>
          <p:cNvPr id="889" name="Image" descr="Image"/>
          <p:cNvPicPr>
            <a:picLocks noChangeAspect="1"/>
          </p:cNvPicPr>
          <p:nvPr/>
        </p:nvPicPr>
        <p:blipFill>
          <a:blip r:embed="rId5">
            <a:extLst/>
          </a:blip>
          <a:stretch>
            <a:fillRect/>
          </a:stretch>
        </p:blipFill>
        <p:spPr>
          <a:xfrm>
            <a:off x="367410" y="5833533"/>
            <a:ext cx="1403237" cy="1397001"/>
          </a:xfrm>
          <a:prstGeom prst="rect">
            <a:avLst/>
          </a:prstGeom>
          <a:ln w="12700">
            <a:miter lim="400000"/>
          </a:ln>
        </p:spPr>
      </p:pic>
      <p:pic>
        <p:nvPicPr>
          <p:cNvPr id="890" name="y_=_left_c_0.001.pdf" descr="y_=_left_c_0.001.pdf"/>
          <p:cNvPicPr>
            <a:picLocks noChangeAspect="1"/>
          </p:cNvPicPr>
          <p:nvPr/>
        </p:nvPicPr>
        <p:blipFill>
          <a:blip r:embed="rId6">
            <a:extLst/>
          </a:blip>
          <a:stretch>
            <a:fillRect/>
          </a:stretch>
        </p:blipFill>
        <p:spPr>
          <a:xfrm>
            <a:off x="9379479" y="3977030"/>
            <a:ext cx="2336801" cy="4559301"/>
          </a:xfrm>
          <a:prstGeom prst="rect">
            <a:avLst/>
          </a:prstGeom>
          <a:ln w="12700">
            <a:miter lim="400000"/>
          </a:ln>
        </p:spPr>
      </p:pic>
      <p:pic>
        <p:nvPicPr>
          <p:cNvPr id="891" name="Screen Shot 2021-10-01 at 01.09.14.png" descr="Screen Shot 2021-10-01 at 01.09.14.png"/>
          <p:cNvPicPr>
            <a:picLocks noChangeAspect="1"/>
          </p:cNvPicPr>
          <p:nvPr/>
        </p:nvPicPr>
        <p:blipFill>
          <a:blip r:embed="rId7">
            <a:extLst/>
          </a:blip>
          <a:stretch>
            <a:fillRect/>
          </a:stretch>
        </p:blipFill>
        <p:spPr>
          <a:xfrm>
            <a:off x="413820" y="5873103"/>
            <a:ext cx="1310416" cy="1317861"/>
          </a:xfrm>
          <a:prstGeom prst="rect">
            <a:avLst/>
          </a:prstGeom>
          <a:ln w="12700">
            <a:miter lim="400000"/>
          </a:ln>
        </p:spPr>
      </p:pic>
      <p:pic>
        <p:nvPicPr>
          <p:cNvPr id="892" name="Screen Shot 2021-10-01 at 01.39.59.png" descr="Screen Shot 2021-10-01 at 01.39.59.png"/>
          <p:cNvPicPr>
            <a:picLocks noChangeAspect="1"/>
          </p:cNvPicPr>
          <p:nvPr/>
        </p:nvPicPr>
        <p:blipFill>
          <a:blip r:embed="rId8">
            <a:extLst/>
          </a:blip>
          <a:stretch>
            <a:fillRect/>
          </a:stretch>
        </p:blipFill>
        <p:spPr>
          <a:xfrm>
            <a:off x="-21376" y="5546051"/>
            <a:ext cx="1831761" cy="1854100"/>
          </a:xfrm>
          <a:prstGeom prst="rect">
            <a:avLst/>
          </a:prstGeom>
          <a:ln w="12700">
            <a:miter lim="400000"/>
          </a:ln>
        </p:spPr>
      </p:pic>
      <p:sp>
        <p:nvSpPr>
          <p:cNvPr id="893" name="Rectangle"/>
          <p:cNvSpPr/>
          <p:nvPr/>
        </p:nvSpPr>
        <p:spPr>
          <a:xfrm>
            <a:off x="1847927" y="4789830"/>
            <a:ext cx="7420561" cy="2716545"/>
          </a:xfrm>
          <a:prstGeom prst="rect">
            <a:avLst/>
          </a:prstGeom>
          <a:solidFill>
            <a:schemeClr val="accent1">
              <a:alpha val="41877"/>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94" name="My favourite Neural Net here"/>
          <p:cNvSpPr txBox="1"/>
          <p:nvPr/>
        </p:nvSpPr>
        <p:spPr>
          <a:xfrm>
            <a:off x="3447626" y="4360704"/>
            <a:ext cx="4221163" cy="473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defTabSz="457200">
              <a:lnSpc>
                <a:spcPts val="6600"/>
              </a:lnSpc>
              <a:spcBef>
                <a:spcPts val="1200"/>
              </a:spcBef>
              <a:defRPr b="0" sz="2500">
                <a:latin typeface="Helvetica Neue Light"/>
                <a:ea typeface="Helvetica Neue Light"/>
                <a:cs typeface="Helvetica Neue Light"/>
                <a:sym typeface="Helvetica Neue Light"/>
              </a:defRPr>
            </a:pPr>
            <a:r>
              <a:t>My favourite Neural Net here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89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8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8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Subtype="0" presetID="1" grpId="6" fill="hold">
                                  <p:stCondLst>
                                    <p:cond delay="0"/>
                                  </p:stCondLst>
                                  <p:iterate type="el" backwards="0">
                                    <p:tmAbs val="0"/>
                                  </p:iterate>
                                  <p:childTnLst>
                                    <p:set>
                                      <p:cBhvr>
                                        <p:cTn id="26" fill="hold">
                                          <p:stCondLst>
                                            <p:cond delay="0"/>
                                          </p:stCondLst>
                                        </p:cTn>
                                        <p:tgtEl>
                                          <p:spTgt spid="88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0" presetID="1" grpId="7" fill="hold">
                                  <p:stCondLst>
                                    <p:cond delay="0"/>
                                  </p:stCondLst>
                                  <p:iterate type="el" backwards="0">
                                    <p:tmAbs val="0"/>
                                  </p:iterate>
                                  <p:childTnLst>
                                    <p:set>
                                      <p:cBhvr>
                                        <p:cTn id="30" fill="hold">
                                          <p:stCondLst>
                                            <p:cond delay="0"/>
                                          </p:stCondLst>
                                        </p:cTn>
                                        <p:tgtEl>
                                          <p:spTgt spid="8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8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8" grpId="4"/>
      <p:bldP build="whole" bldLvl="1" animBg="1" rev="0" advAuto="0" spid="888" grpId="7"/>
      <p:bldP build="whole" bldLvl="1" animBg="1" rev="0" advAuto="0" spid="883" grpId="3"/>
      <p:bldP build="whole" bldLvl="1" animBg="1" rev="0" advAuto="0" spid="890" grpId="2"/>
      <p:bldP build="whole" bldLvl="1" animBg="1" rev="0" advAuto="0" spid="883" grpId="6"/>
      <p:bldP build="whole" bldLvl="1" animBg="1" rev="0" advAuto="0" spid="891" grpId="1"/>
      <p:bldP build="whole" bldLvl="1" animBg="1" rev="0" advAuto="0" spid="892" grpId="5"/>
      <p:bldP build="whole" bldLvl="1" animBg="1" rev="0" advAuto="0" spid="890" grpId="8"/>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70"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171" name="Deep learning = artificial neural networks"/>
          <p:cNvSpPr txBox="1"/>
          <p:nvPr/>
        </p:nvSpPr>
        <p:spPr>
          <a:xfrm>
            <a:off x="170003" y="532261"/>
            <a:ext cx="609783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Deep learning = artificial neural networks</a:t>
            </a:r>
          </a:p>
        </p:txBody>
      </p:sp>
      <p:sp>
        <p:nvSpPr>
          <p:cNvPr id="172" name="Hierarchical composition of simple mathematical functions"/>
          <p:cNvSpPr txBox="1"/>
          <p:nvPr/>
        </p:nvSpPr>
        <p:spPr>
          <a:xfrm>
            <a:off x="230663" y="1519152"/>
            <a:ext cx="8701089" cy="474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600"/>
              </a:lnSpc>
              <a:spcBef>
                <a:spcPts val="1200"/>
              </a:spcBef>
              <a:defRPr b="0" sz="2500">
                <a:latin typeface="Helvetica Neue Light"/>
                <a:ea typeface="Helvetica Neue Light"/>
                <a:cs typeface="Helvetica Neue Light"/>
                <a:sym typeface="Helvetica Neue Light"/>
              </a:defRPr>
            </a:pPr>
            <a:r>
              <a:rPr b="1">
                <a:solidFill>
                  <a:schemeClr val="accent3">
                    <a:hueOff val="914337"/>
                    <a:satOff val="31515"/>
                    <a:lumOff val="-30790"/>
                  </a:schemeClr>
                </a:solidFill>
                <a:latin typeface="Helvetica Neue"/>
                <a:ea typeface="Helvetica Neue"/>
                <a:cs typeface="Helvetica Neue"/>
                <a:sym typeface="Helvetica Neue"/>
              </a:rPr>
              <a:t>Hierarchical</a:t>
            </a:r>
            <a:r>
              <a:t> composition of </a:t>
            </a:r>
            <a:r>
              <a:rPr b="1">
                <a:solidFill>
                  <a:schemeClr val="accent1">
                    <a:hueOff val="114395"/>
                    <a:lumOff val="-24975"/>
                  </a:schemeClr>
                </a:solidFill>
                <a:latin typeface="Helvetica Neue"/>
                <a:ea typeface="Helvetica Neue"/>
                <a:cs typeface="Helvetica Neue"/>
                <a:sym typeface="Helvetica Neue"/>
              </a:rPr>
              <a:t>simple mathematical</a:t>
            </a:r>
            <a:r>
              <a:t> functions </a:t>
            </a:r>
          </a:p>
        </p:txBody>
      </p:sp>
      <p:pic>
        <p:nvPicPr>
          <p:cNvPr id="173" name="Image" descr="Image"/>
          <p:cNvPicPr>
            <a:picLocks noChangeAspect="1"/>
          </p:cNvPicPr>
          <p:nvPr/>
        </p:nvPicPr>
        <p:blipFill>
          <a:blip r:embed="rId3">
            <a:extLst/>
          </a:blip>
          <a:stretch>
            <a:fillRect/>
          </a:stretch>
        </p:blipFill>
        <p:spPr>
          <a:xfrm>
            <a:off x="358114" y="2807740"/>
            <a:ext cx="12288572" cy="5296361"/>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7" name="Backpropagation formula: proof"/>
          <p:cNvSpPr txBox="1"/>
          <p:nvPr/>
        </p:nvSpPr>
        <p:spPr>
          <a:xfrm>
            <a:off x="3542411" y="3910775"/>
            <a:ext cx="5919979"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2C2A56"/>
                </a:solidFill>
              </a:defRPr>
            </a:lvl1pPr>
          </a:lstStyle>
          <a:p>
            <a:pPr/>
            <a:r>
              <a:t>Backpropagation formula: proof</a:t>
            </a:r>
          </a:p>
        </p:txBody>
      </p:sp>
      <p:sp>
        <p:nvSpPr>
          <p:cNvPr id="898" name="Text"/>
          <p:cNvSpPr txBox="1"/>
          <p:nvPr/>
        </p:nvSpPr>
        <p:spPr>
          <a:xfrm>
            <a:off x="6273799" y="5643778"/>
            <a:ext cx="127001" cy="752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1600"/>
            </a:pPr>
          </a:p>
        </p:txBody>
      </p:sp>
      <p:pic>
        <p:nvPicPr>
          <p:cNvPr id="899" name="uc3m-logo.pdf" descr="uc3m-logo.pdf"/>
          <p:cNvPicPr>
            <a:picLocks noChangeAspect="1"/>
          </p:cNvPicPr>
          <p:nvPr/>
        </p:nvPicPr>
        <p:blipFill>
          <a:blip r:embed="rId2">
            <a:extLst/>
          </a:blip>
          <a:stretch>
            <a:fillRect/>
          </a:stretch>
        </p:blipFill>
        <p:spPr>
          <a:xfrm>
            <a:off x="11134421" y="8909050"/>
            <a:ext cx="1686229" cy="510216"/>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1"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0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903" name="Computing Gradients: Backpropagation"/>
          <p:cNvSpPr txBox="1"/>
          <p:nvPr/>
        </p:nvSpPr>
        <p:spPr>
          <a:xfrm>
            <a:off x="90081" y="429624"/>
            <a:ext cx="59780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Computing Gradients: Backpropagation </a:t>
            </a:r>
          </a:p>
        </p:txBody>
      </p:sp>
      <p:sp>
        <p:nvSpPr>
          <p:cNvPr id="904" name="Assume an M-layer MLP"/>
          <p:cNvSpPr txBox="1"/>
          <p:nvPr/>
        </p:nvSpPr>
        <p:spPr>
          <a:xfrm>
            <a:off x="200203" y="1595342"/>
            <a:ext cx="341498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42900" indent="-342900" algn="l" defTabSz="457200">
              <a:defRPr b="0">
                <a:latin typeface="Helvetica Neue Light"/>
                <a:ea typeface="Helvetica Neue Light"/>
                <a:cs typeface="Helvetica Neue Light"/>
                <a:sym typeface="Helvetica Neue Light"/>
              </a:defRPr>
            </a:lvl1pPr>
          </a:lstStyle>
          <a:p>
            <a:pPr/>
            <a:r>
              <a:t>Assume an M-layer MLP </a:t>
            </a:r>
          </a:p>
        </p:txBody>
      </p:sp>
      <p:pic>
        <p:nvPicPr>
          <p:cNvPr id="905" name="Image" descr="Image"/>
          <p:cNvPicPr>
            <a:picLocks noChangeAspect="1"/>
          </p:cNvPicPr>
          <p:nvPr/>
        </p:nvPicPr>
        <p:blipFill>
          <a:blip r:embed="rId2">
            <a:extLst/>
          </a:blip>
          <a:stretch>
            <a:fillRect/>
          </a:stretch>
        </p:blipFill>
        <p:spPr>
          <a:xfrm>
            <a:off x="655612" y="2810982"/>
            <a:ext cx="419101" cy="254001"/>
          </a:xfrm>
          <a:prstGeom prst="rect">
            <a:avLst/>
          </a:prstGeom>
          <a:ln w="12700">
            <a:miter lim="400000"/>
          </a:ln>
        </p:spPr>
      </p:pic>
      <p:pic>
        <p:nvPicPr>
          <p:cNvPr id="906" name="Image" descr="Image"/>
          <p:cNvPicPr>
            <a:picLocks noChangeAspect="1"/>
          </p:cNvPicPr>
          <p:nvPr/>
        </p:nvPicPr>
        <p:blipFill>
          <a:blip r:embed="rId3">
            <a:extLst/>
          </a:blip>
          <a:stretch>
            <a:fillRect/>
          </a:stretch>
        </p:blipFill>
        <p:spPr>
          <a:xfrm>
            <a:off x="262999" y="2868132"/>
            <a:ext cx="190501" cy="139701"/>
          </a:xfrm>
          <a:prstGeom prst="rect">
            <a:avLst/>
          </a:prstGeom>
          <a:ln w="12700">
            <a:miter lim="400000"/>
          </a:ln>
        </p:spPr>
      </p:pic>
      <p:pic>
        <p:nvPicPr>
          <p:cNvPr id="907" name="Image" descr="Image"/>
          <p:cNvPicPr>
            <a:picLocks noChangeAspect="1"/>
          </p:cNvPicPr>
          <p:nvPr/>
        </p:nvPicPr>
        <p:blipFill>
          <a:blip r:embed="rId2">
            <a:extLst/>
          </a:blip>
          <a:stretch>
            <a:fillRect/>
          </a:stretch>
        </p:blipFill>
        <p:spPr>
          <a:xfrm>
            <a:off x="3193438" y="2810982"/>
            <a:ext cx="419101" cy="254001"/>
          </a:xfrm>
          <a:prstGeom prst="rect">
            <a:avLst/>
          </a:prstGeom>
          <a:ln w="12700">
            <a:miter lim="400000"/>
          </a:ln>
        </p:spPr>
      </p:pic>
      <p:pic>
        <p:nvPicPr>
          <p:cNvPr id="908" name="Image" descr="Image"/>
          <p:cNvPicPr>
            <a:picLocks noChangeAspect="1"/>
          </p:cNvPicPr>
          <p:nvPr/>
        </p:nvPicPr>
        <p:blipFill>
          <a:blip r:embed="rId2">
            <a:extLst/>
          </a:blip>
          <a:stretch>
            <a:fillRect/>
          </a:stretch>
        </p:blipFill>
        <p:spPr>
          <a:xfrm>
            <a:off x="5515363" y="2810982"/>
            <a:ext cx="419101" cy="254001"/>
          </a:xfrm>
          <a:prstGeom prst="rect">
            <a:avLst/>
          </a:prstGeom>
          <a:ln w="12700">
            <a:miter lim="400000"/>
          </a:ln>
        </p:spPr>
      </p:pic>
      <p:pic>
        <p:nvPicPr>
          <p:cNvPr id="909" name="Image" descr="Image"/>
          <p:cNvPicPr>
            <a:picLocks noChangeAspect="1"/>
          </p:cNvPicPr>
          <p:nvPr/>
        </p:nvPicPr>
        <p:blipFill>
          <a:blip r:embed="rId2">
            <a:extLst/>
          </a:blip>
          <a:stretch>
            <a:fillRect/>
          </a:stretch>
        </p:blipFill>
        <p:spPr>
          <a:xfrm>
            <a:off x="8177943" y="2810982"/>
            <a:ext cx="419101" cy="254001"/>
          </a:xfrm>
          <a:prstGeom prst="rect">
            <a:avLst/>
          </a:prstGeom>
          <a:ln w="12700">
            <a:miter lim="400000"/>
          </a:ln>
        </p:spPr>
      </p:pic>
      <p:pic>
        <p:nvPicPr>
          <p:cNvPr id="910" name="Image" descr="Image"/>
          <p:cNvPicPr>
            <a:picLocks noChangeAspect="1"/>
          </p:cNvPicPr>
          <p:nvPr/>
        </p:nvPicPr>
        <p:blipFill>
          <a:blip r:embed="rId4">
            <a:extLst/>
          </a:blip>
          <a:stretch>
            <a:fillRect/>
          </a:stretch>
        </p:blipFill>
        <p:spPr>
          <a:xfrm>
            <a:off x="8799155" y="2912582"/>
            <a:ext cx="317501" cy="50801"/>
          </a:xfrm>
          <a:prstGeom prst="rect">
            <a:avLst/>
          </a:prstGeom>
          <a:ln w="12700">
            <a:miter lim="400000"/>
          </a:ln>
        </p:spPr>
      </p:pic>
      <p:pic>
        <p:nvPicPr>
          <p:cNvPr id="911" name="Image" descr="Image"/>
          <p:cNvPicPr>
            <a:picLocks noChangeAspect="1"/>
          </p:cNvPicPr>
          <p:nvPr/>
        </p:nvPicPr>
        <p:blipFill>
          <a:blip r:embed="rId2">
            <a:extLst/>
          </a:blip>
          <a:stretch>
            <a:fillRect/>
          </a:stretch>
        </p:blipFill>
        <p:spPr>
          <a:xfrm>
            <a:off x="9318769" y="2810982"/>
            <a:ext cx="419101" cy="254001"/>
          </a:xfrm>
          <a:prstGeom prst="rect">
            <a:avLst/>
          </a:prstGeom>
          <a:ln w="12700">
            <a:miter lim="400000"/>
          </a:ln>
        </p:spPr>
      </p:pic>
      <p:pic>
        <p:nvPicPr>
          <p:cNvPr id="912" name="Image" descr="Image"/>
          <p:cNvPicPr>
            <a:picLocks noChangeAspect="1"/>
          </p:cNvPicPr>
          <p:nvPr/>
        </p:nvPicPr>
        <p:blipFill>
          <a:blip r:embed="rId5">
            <a:extLst/>
          </a:blip>
          <a:stretch>
            <a:fillRect/>
          </a:stretch>
        </p:blipFill>
        <p:spPr>
          <a:xfrm>
            <a:off x="3687650" y="2691210"/>
            <a:ext cx="1752601" cy="381001"/>
          </a:xfrm>
          <a:prstGeom prst="rect">
            <a:avLst/>
          </a:prstGeom>
          <a:ln w="12700">
            <a:miter lim="400000"/>
          </a:ln>
        </p:spPr>
      </p:pic>
      <p:pic>
        <p:nvPicPr>
          <p:cNvPr id="913" name="Image" descr="Image"/>
          <p:cNvPicPr>
            <a:picLocks noChangeAspect="1"/>
          </p:cNvPicPr>
          <p:nvPr/>
        </p:nvPicPr>
        <p:blipFill>
          <a:blip r:embed="rId6">
            <a:extLst/>
          </a:blip>
          <a:stretch>
            <a:fillRect/>
          </a:stretch>
        </p:blipFill>
        <p:spPr>
          <a:xfrm>
            <a:off x="6020030" y="2735660"/>
            <a:ext cx="2044701" cy="355601"/>
          </a:xfrm>
          <a:prstGeom prst="rect">
            <a:avLst/>
          </a:prstGeom>
          <a:ln w="12700">
            <a:miter lim="400000"/>
          </a:ln>
        </p:spPr>
      </p:pic>
      <p:pic>
        <p:nvPicPr>
          <p:cNvPr id="914" name="Image" descr="Image"/>
          <p:cNvPicPr>
            <a:picLocks noChangeAspect="1"/>
          </p:cNvPicPr>
          <p:nvPr/>
        </p:nvPicPr>
        <p:blipFill>
          <a:blip r:embed="rId7">
            <a:extLst/>
          </a:blip>
          <a:stretch>
            <a:fillRect/>
          </a:stretch>
        </p:blipFill>
        <p:spPr>
          <a:xfrm>
            <a:off x="1257775" y="2735660"/>
            <a:ext cx="1752601" cy="292101"/>
          </a:xfrm>
          <a:prstGeom prst="rect">
            <a:avLst/>
          </a:prstGeom>
          <a:ln w="12700">
            <a:miter lim="400000"/>
          </a:ln>
        </p:spPr>
      </p:pic>
      <p:pic>
        <p:nvPicPr>
          <p:cNvPr id="915" name="Image" descr="Image"/>
          <p:cNvPicPr>
            <a:picLocks noChangeAspect="1"/>
          </p:cNvPicPr>
          <p:nvPr/>
        </p:nvPicPr>
        <p:blipFill>
          <a:blip r:embed="rId8">
            <a:extLst/>
          </a:blip>
          <a:stretch>
            <a:fillRect/>
          </a:stretch>
        </p:blipFill>
        <p:spPr>
          <a:xfrm>
            <a:off x="499691" y="4972486"/>
            <a:ext cx="2959101" cy="990601"/>
          </a:xfrm>
          <a:prstGeom prst="rect">
            <a:avLst/>
          </a:prstGeom>
          <a:ln w="12700">
            <a:miter lim="400000"/>
          </a:ln>
        </p:spPr>
      </p:pic>
      <p:pic>
        <p:nvPicPr>
          <p:cNvPr id="916" name="z_j^(m)_=_sum_i=.pdf" descr="z_j^(m)_=_sum_i=.pdf"/>
          <p:cNvPicPr>
            <a:picLocks noChangeAspect="1"/>
          </p:cNvPicPr>
          <p:nvPr/>
        </p:nvPicPr>
        <p:blipFill>
          <a:blip r:embed="rId9">
            <a:extLst/>
          </a:blip>
          <a:stretch>
            <a:fillRect/>
          </a:stretch>
        </p:blipFill>
        <p:spPr>
          <a:xfrm>
            <a:off x="603725" y="8262375"/>
            <a:ext cx="3060701" cy="927101"/>
          </a:xfrm>
          <a:prstGeom prst="rect">
            <a:avLst/>
          </a:prstGeom>
          <a:ln w="12700">
            <a:miter lim="400000"/>
          </a:ln>
        </p:spPr>
      </p:pic>
      <p:pic>
        <p:nvPicPr>
          <p:cNvPr id="917" name="Image" descr="Image"/>
          <p:cNvPicPr>
            <a:picLocks noChangeAspect="1"/>
          </p:cNvPicPr>
          <p:nvPr/>
        </p:nvPicPr>
        <p:blipFill>
          <a:blip r:embed="rId10">
            <a:extLst/>
          </a:blip>
          <a:stretch>
            <a:fillRect/>
          </a:stretch>
        </p:blipFill>
        <p:spPr>
          <a:xfrm>
            <a:off x="5236903" y="8306825"/>
            <a:ext cx="2120901" cy="990601"/>
          </a:xfrm>
          <a:prstGeom prst="rect">
            <a:avLst/>
          </a:prstGeom>
          <a:ln w="12700">
            <a:miter lim="400000"/>
          </a:ln>
        </p:spPr>
      </p:pic>
      <p:pic>
        <p:nvPicPr>
          <p:cNvPr id="918" name="Image" descr="Image"/>
          <p:cNvPicPr>
            <a:picLocks noChangeAspect="1"/>
          </p:cNvPicPr>
          <p:nvPr/>
        </p:nvPicPr>
        <p:blipFill>
          <a:blip r:embed="rId11">
            <a:extLst/>
          </a:blip>
          <a:stretch>
            <a:fillRect/>
          </a:stretch>
        </p:blipFill>
        <p:spPr>
          <a:xfrm>
            <a:off x="5040053" y="5102735"/>
            <a:ext cx="1752601" cy="850901"/>
          </a:xfrm>
          <a:prstGeom prst="rect">
            <a:avLst/>
          </a:prstGeom>
          <a:ln w="12700">
            <a:miter lim="400000"/>
          </a:ln>
        </p:spPr>
      </p:pic>
      <p:grpSp>
        <p:nvGrpSpPr>
          <p:cNvPr id="921" name="Image"/>
          <p:cNvGrpSpPr/>
          <p:nvPr/>
        </p:nvGrpSpPr>
        <p:grpSpPr>
          <a:xfrm>
            <a:off x="4151272" y="6689166"/>
            <a:ext cx="2730501" cy="889001"/>
            <a:chOff x="0" y="0"/>
            <a:chExt cx="2730500" cy="889000"/>
          </a:xfrm>
        </p:grpSpPr>
        <p:pic>
          <p:nvPicPr>
            <p:cNvPr id="920" name="Image" descr="Image"/>
            <p:cNvPicPr>
              <a:picLocks noChangeAspect="1"/>
            </p:cNvPicPr>
            <p:nvPr/>
          </p:nvPicPr>
          <p:blipFill>
            <a:blip r:embed="rId12">
              <a:extLst/>
            </a:blip>
            <a:stretch>
              <a:fillRect/>
            </a:stretch>
          </p:blipFill>
          <p:spPr>
            <a:xfrm>
              <a:off x="19050" y="19050"/>
              <a:ext cx="2692400" cy="850900"/>
            </a:xfrm>
            <a:prstGeom prst="rect">
              <a:avLst/>
            </a:prstGeom>
            <a:ln>
              <a:noFill/>
            </a:ln>
            <a:effectLst/>
          </p:spPr>
        </p:pic>
        <p:pic>
          <p:nvPicPr>
            <p:cNvPr id="919" name="Image" descr="Image"/>
            <p:cNvPicPr>
              <a:picLocks noChangeAspect="0"/>
            </p:cNvPicPr>
            <p:nvPr/>
          </p:nvPicPr>
          <p:blipFill>
            <a:blip r:embed="rId13">
              <a:extLst/>
            </a:blip>
            <a:stretch>
              <a:fillRect/>
            </a:stretch>
          </p:blipFill>
          <p:spPr>
            <a:xfrm>
              <a:off x="0" y="0"/>
              <a:ext cx="2730500" cy="889000"/>
            </a:xfrm>
            <a:prstGeom prst="rect">
              <a:avLst/>
            </a:prstGeom>
            <a:effectLst/>
          </p:spPr>
        </p:pic>
      </p:grpSp>
      <p:pic>
        <p:nvPicPr>
          <p:cNvPr id="922" name="Line Line" descr="Line Line"/>
          <p:cNvPicPr>
            <a:picLocks noChangeAspect="0"/>
          </p:cNvPicPr>
          <p:nvPr/>
        </p:nvPicPr>
        <p:blipFill>
          <a:blip r:embed="rId14">
            <a:extLst/>
          </a:blip>
          <a:stretch>
            <a:fillRect/>
          </a:stretch>
        </p:blipFill>
        <p:spPr>
          <a:xfrm>
            <a:off x="3623685" y="5367767"/>
            <a:ext cx="1124475" cy="193730"/>
          </a:xfrm>
          <a:prstGeom prst="rect">
            <a:avLst/>
          </a:prstGeom>
        </p:spPr>
      </p:pic>
      <p:pic>
        <p:nvPicPr>
          <p:cNvPr id="924" name="Line Line" descr="Line Line"/>
          <p:cNvPicPr>
            <a:picLocks noChangeAspect="0"/>
          </p:cNvPicPr>
          <p:nvPr/>
        </p:nvPicPr>
        <p:blipFill>
          <a:blip r:embed="rId15">
            <a:extLst/>
          </a:blip>
          <a:stretch>
            <a:fillRect/>
          </a:stretch>
        </p:blipFill>
        <p:spPr>
          <a:xfrm rot="6412595">
            <a:off x="1274928" y="7025241"/>
            <a:ext cx="2359444" cy="193729"/>
          </a:xfrm>
          <a:prstGeom prst="rect">
            <a:avLst/>
          </a:prstGeom>
        </p:spPr>
      </p:pic>
      <p:pic>
        <p:nvPicPr>
          <p:cNvPr id="926" name="Line Line" descr="Line Line"/>
          <p:cNvPicPr>
            <a:picLocks noChangeAspect="0"/>
          </p:cNvPicPr>
          <p:nvPr/>
        </p:nvPicPr>
        <p:blipFill>
          <a:blip r:embed="rId14">
            <a:extLst/>
          </a:blip>
          <a:stretch>
            <a:fillRect/>
          </a:stretch>
        </p:blipFill>
        <p:spPr>
          <a:xfrm>
            <a:off x="3623685" y="8705835"/>
            <a:ext cx="1124475" cy="193730"/>
          </a:xfrm>
          <a:prstGeom prst="rect">
            <a:avLst/>
          </a:prstGeom>
        </p:spPr>
      </p:pic>
      <p:pic>
        <p:nvPicPr>
          <p:cNvPr id="928" name="Line Line" descr="Line Line"/>
          <p:cNvPicPr>
            <a:picLocks noChangeAspect="0"/>
          </p:cNvPicPr>
          <p:nvPr/>
        </p:nvPicPr>
        <p:blipFill>
          <a:blip r:embed="rId16">
            <a:extLst/>
          </a:blip>
          <a:stretch>
            <a:fillRect/>
          </a:stretch>
        </p:blipFill>
        <p:spPr>
          <a:xfrm rot="5400000">
            <a:off x="5399501" y="6106317"/>
            <a:ext cx="730647" cy="193729"/>
          </a:xfrm>
          <a:prstGeom prst="rect">
            <a:avLst/>
          </a:prstGeom>
        </p:spPr>
      </p:pic>
      <p:pic>
        <p:nvPicPr>
          <p:cNvPr id="930" name="Line Line" descr="Line Line"/>
          <p:cNvPicPr>
            <a:picLocks noChangeAspect="0"/>
          </p:cNvPicPr>
          <p:nvPr/>
        </p:nvPicPr>
        <p:blipFill>
          <a:blip r:embed="rId16">
            <a:extLst/>
          </a:blip>
          <a:stretch>
            <a:fillRect/>
          </a:stretch>
        </p:blipFill>
        <p:spPr>
          <a:xfrm rot="16200000">
            <a:off x="5399501" y="7835111"/>
            <a:ext cx="730647" cy="193729"/>
          </a:xfrm>
          <a:prstGeom prst="rect">
            <a:avLst/>
          </a:prstGeom>
        </p:spPr>
      </p:pic>
      <p:pic>
        <p:nvPicPr>
          <p:cNvPr id="932" name="hat_mathbf_y_=g(.pdf" descr="hat_mathbf_y_=g(.pdf"/>
          <p:cNvPicPr>
            <a:picLocks noChangeAspect="1"/>
          </p:cNvPicPr>
          <p:nvPr/>
        </p:nvPicPr>
        <p:blipFill>
          <a:blip r:embed="rId17">
            <a:extLst/>
          </a:blip>
          <a:stretch>
            <a:fillRect/>
          </a:stretch>
        </p:blipFill>
        <p:spPr>
          <a:xfrm>
            <a:off x="9851081" y="2716610"/>
            <a:ext cx="1574801" cy="381001"/>
          </a:xfrm>
          <a:prstGeom prst="rect">
            <a:avLst/>
          </a:prstGeom>
          <a:ln w="12700">
            <a:miter lim="400000"/>
          </a:ln>
        </p:spPr>
      </p:pic>
      <p:grpSp>
        <p:nvGrpSpPr>
          <p:cNvPr id="964" name="Group"/>
          <p:cNvGrpSpPr/>
          <p:nvPr/>
        </p:nvGrpSpPr>
        <p:grpSpPr>
          <a:xfrm>
            <a:off x="9146656" y="4150830"/>
            <a:ext cx="3681418" cy="5102339"/>
            <a:chOff x="0" y="0"/>
            <a:chExt cx="3681417" cy="5102338"/>
          </a:xfrm>
        </p:grpSpPr>
        <p:grpSp>
          <p:nvGrpSpPr>
            <p:cNvPr id="962" name="Group"/>
            <p:cNvGrpSpPr/>
            <p:nvPr/>
          </p:nvGrpSpPr>
          <p:grpSpPr>
            <a:xfrm>
              <a:off x="0" y="0"/>
              <a:ext cx="3681418" cy="5102339"/>
              <a:chOff x="0" y="0"/>
              <a:chExt cx="3681417" cy="5102338"/>
            </a:xfrm>
          </p:grpSpPr>
          <p:sp>
            <p:nvSpPr>
              <p:cNvPr id="933" name="Oval"/>
              <p:cNvSpPr/>
              <p:nvPr/>
            </p:nvSpPr>
            <p:spPr>
              <a:xfrm>
                <a:off x="0" y="811789"/>
                <a:ext cx="988064"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34" name="Oval"/>
              <p:cNvSpPr/>
              <p:nvPr/>
            </p:nvSpPr>
            <p:spPr>
              <a:xfrm>
                <a:off x="0" y="1776588"/>
                <a:ext cx="988064"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35" name="Oval"/>
              <p:cNvSpPr/>
              <p:nvPr/>
            </p:nvSpPr>
            <p:spPr>
              <a:xfrm>
                <a:off x="0" y="3706186"/>
                <a:ext cx="988064"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36" name="Image" descr="Image"/>
              <p:cNvPicPr>
                <a:picLocks noChangeAspect="1"/>
              </p:cNvPicPr>
              <p:nvPr/>
            </p:nvPicPr>
            <p:blipFill>
              <a:blip r:embed="rId4">
                <a:extLst/>
              </a:blip>
              <a:stretch>
                <a:fillRect/>
              </a:stretch>
            </p:blipFill>
            <p:spPr>
              <a:xfrm rot="16200000">
                <a:off x="470633" y="3074667"/>
                <a:ext cx="317501" cy="50801"/>
              </a:xfrm>
              <a:prstGeom prst="rect">
                <a:avLst/>
              </a:prstGeom>
              <a:ln w="12700" cap="flat">
                <a:noFill/>
                <a:miter lim="400000"/>
              </a:ln>
              <a:effectLst/>
            </p:spPr>
          </p:pic>
          <p:pic>
            <p:nvPicPr>
              <p:cNvPr id="937" name="Image" descr="Image"/>
              <p:cNvPicPr>
                <a:picLocks noChangeAspect="1"/>
              </p:cNvPicPr>
              <p:nvPr/>
            </p:nvPicPr>
            <p:blipFill>
              <a:blip r:embed="rId4">
                <a:extLst/>
              </a:blip>
              <a:stretch>
                <a:fillRect/>
              </a:stretch>
            </p:blipFill>
            <p:spPr>
              <a:xfrm rot="16200000">
                <a:off x="3163206" y="3623586"/>
                <a:ext cx="317501" cy="50801"/>
              </a:xfrm>
              <a:prstGeom prst="rect">
                <a:avLst/>
              </a:prstGeom>
              <a:ln w="12700" cap="flat">
                <a:noFill/>
                <a:miter lim="400000"/>
              </a:ln>
              <a:effectLst/>
            </p:spPr>
          </p:pic>
          <p:sp>
            <p:nvSpPr>
              <p:cNvPr id="938" name="Line"/>
              <p:cNvSpPr/>
              <p:nvPr/>
            </p:nvSpPr>
            <p:spPr>
              <a:xfrm flipV="1">
                <a:off x="1022239" y="308859"/>
                <a:ext cx="1912208" cy="873512"/>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39" name="Line"/>
              <p:cNvSpPr/>
              <p:nvPr/>
            </p:nvSpPr>
            <p:spPr>
              <a:xfrm>
                <a:off x="1022110" y="1183830"/>
                <a:ext cx="1908077" cy="189041"/>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40" name="Line"/>
              <p:cNvSpPr/>
              <p:nvPr/>
            </p:nvSpPr>
            <p:spPr>
              <a:xfrm>
                <a:off x="1027808" y="1181098"/>
                <a:ext cx="1909290" cy="126016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41" name="Line"/>
              <p:cNvSpPr/>
              <p:nvPr/>
            </p:nvSpPr>
            <p:spPr>
              <a:xfrm>
                <a:off x="1026847" y="1205926"/>
                <a:ext cx="1908869" cy="3482338"/>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42" name="Line"/>
              <p:cNvSpPr/>
              <p:nvPr/>
            </p:nvSpPr>
            <p:spPr>
              <a:xfrm flipV="1">
                <a:off x="974313" y="353522"/>
                <a:ext cx="1957261" cy="370964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43" name="Line"/>
              <p:cNvSpPr/>
              <p:nvPr/>
            </p:nvSpPr>
            <p:spPr>
              <a:xfrm flipV="1">
                <a:off x="994565" y="376959"/>
                <a:ext cx="2019500" cy="1796012"/>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44" name="Line"/>
              <p:cNvSpPr/>
              <p:nvPr/>
            </p:nvSpPr>
            <p:spPr>
              <a:xfrm flipV="1">
                <a:off x="994436" y="1436853"/>
                <a:ext cx="1941223" cy="737578"/>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45" name="Line"/>
              <p:cNvSpPr/>
              <p:nvPr/>
            </p:nvSpPr>
            <p:spPr>
              <a:xfrm>
                <a:off x="1000134" y="2171698"/>
                <a:ext cx="1927188" cy="300712"/>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46" name="Line"/>
              <p:cNvSpPr/>
              <p:nvPr/>
            </p:nvSpPr>
            <p:spPr>
              <a:xfrm>
                <a:off x="970490" y="2164167"/>
                <a:ext cx="2020441" cy="2592393"/>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47" name="Line"/>
              <p:cNvSpPr/>
              <p:nvPr/>
            </p:nvSpPr>
            <p:spPr>
              <a:xfrm>
                <a:off x="968149" y="4082361"/>
                <a:ext cx="2018848" cy="619501"/>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48" name="Line"/>
              <p:cNvSpPr/>
              <p:nvPr/>
            </p:nvSpPr>
            <p:spPr>
              <a:xfrm flipV="1">
                <a:off x="971124" y="2415552"/>
                <a:ext cx="1917835" cy="162914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49" name="Line"/>
              <p:cNvSpPr/>
              <p:nvPr/>
            </p:nvSpPr>
            <p:spPr>
              <a:xfrm flipV="1">
                <a:off x="967861" y="1421513"/>
                <a:ext cx="1958258" cy="267044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50" name="Circle"/>
              <p:cNvSpPr/>
              <p:nvPr/>
            </p:nvSpPr>
            <p:spPr>
              <a:xfrm>
                <a:off x="2943256" y="0"/>
                <a:ext cx="717361" cy="717360"/>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51" name="Circle"/>
              <p:cNvSpPr/>
              <p:nvPr/>
            </p:nvSpPr>
            <p:spPr>
              <a:xfrm>
                <a:off x="2943256" y="964798"/>
                <a:ext cx="717361"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52" name="Circle"/>
              <p:cNvSpPr/>
              <p:nvPr/>
            </p:nvSpPr>
            <p:spPr>
              <a:xfrm>
                <a:off x="2964057" y="4384978"/>
                <a:ext cx="717361"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53" name="z_1^(m).pdf" descr="z_1^(m).pdf"/>
              <p:cNvPicPr>
                <a:picLocks noChangeAspect="1"/>
              </p:cNvPicPr>
              <p:nvPr/>
            </p:nvPicPr>
            <p:blipFill>
              <a:blip r:embed="rId18">
                <a:extLst/>
              </a:blip>
              <a:stretch>
                <a:fillRect/>
              </a:stretch>
            </p:blipFill>
            <p:spPr>
              <a:xfrm>
                <a:off x="3047936" y="142779"/>
                <a:ext cx="533401" cy="406401"/>
              </a:xfrm>
              <a:prstGeom prst="rect">
                <a:avLst/>
              </a:prstGeom>
              <a:ln w="12700" cap="flat">
                <a:noFill/>
                <a:miter lim="400000"/>
              </a:ln>
              <a:effectLst/>
            </p:spPr>
          </p:pic>
          <p:pic>
            <p:nvPicPr>
              <p:cNvPr id="954" name="z_2^(m).pdf" descr="z_2^(m).pdf"/>
              <p:cNvPicPr>
                <a:picLocks noChangeAspect="1"/>
              </p:cNvPicPr>
              <p:nvPr/>
            </p:nvPicPr>
            <p:blipFill>
              <a:blip r:embed="rId19">
                <a:extLst/>
              </a:blip>
              <a:stretch>
                <a:fillRect/>
              </a:stretch>
            </p:blipFill>
            <p:spPr>
              <a:xfrm>
                <a:off x="3047936" y="1120278"/>
                <a:ext cx="533401" cy="406401"/>
              </a:xfrm>
              <a:prstGeom prst="rect">
                <a:avLst/>
              </a:prstGeom>
              <a:ln w="12700" cap="flat">
                <a:noFill/>
                <a:miter lim="400000"/>
              </a:ln>
              <a:effectLst/>
            </p:spPr>
          </p:pic>
          <p:pic>
            <p:nvPicPr>
              <p:cNvPr id="955" name="z_d_m^(m).pdf" descr="z_d_m^(m).pdf"/>
              <p:cNvPicPr>
                <a:picLocks noChangeAspect="1"/>
              </p:cNvPicPr>
              <p:nvPr/>
            </p:nvPicPr>
            <p:blipFill>
              <a:blip r:embed="rId20">
                <a:extLst/>
              </a:blip>
              <a:stretch>
                <a:fillRect/>
              </a:stretch>
            </p:blipFill>
            <p:spPr>
              <a:xfrm>
                <a:off x="3068737" y="4521408"/>
                <a:ext cx="533401" cy="444501"/>
              </a:xfrm>
              <a:prstGeom prst="rect">
                <a:avLst/>
              </a:prstGeom>
              <a:ln w="12700" cap="flat">
                <a:noFill/>
                <a:miter lim="400000"/>
              </a:ln>
              <a:effectLst/>
            </p:spPr>
          </p:pic>
          <p:sp>
            <p:nvSpPr>
              <p:cNvPr id="956" name="Circle"/>
              <p:cNvSpPr/>
              <p:nvPr/>
            </p:nvSpPr>
            <p:spPr>
              <a:xfrm>
                <a:off x="2949886" y="2103798"/>
                <a:ext cx="717361"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57" name="z_3^(m).pdf" descr="z_3^(m).pdf"/>
              <p:cNvPicPr>
                <a:picLocks noChangeAspect="1"/>
              </p:cNvPicPr>
              <p:nvPr/>
            </p:nvPicPr>
            <p:blipFill>
              <a:blip r:embed="rId21">
                <a:extLst/>
              </a:blip>
              <a:stretch>
                <a:fillRect/>
              </a:stretch>
            </p:blipFill>
            <p:spPr>
              <a:xfrm>
                <a:off x="3055256" y="2259278"/>
                <a:ext cx="533401" cy="406401"/>
              </a:xfrm>
              <a:prstGeom prst="rect">
                <a:avLst/>
              </a:prstGeom>
              <a:ln w="12700" cap="flat">
                <a:noFill/>
                <a:miter lim="400000"/>
              </a:ln>
              <a:effectLst/>
            </p:spPr>
          </p:pic>
          <p:pic>
            <p:nvPicPr>
              <p:cNvPr id="958" name="z_1^(m-1).pdf" descr="z_1^(m-1).pdf"/>
              <p:cNvPicPr>
                <a:picLocks noChangeAspect="1"/>
              </p:cNvPicPr>
              <p:nvPr/>
            </p:nvPicPr>
            <p:blipFill>
              <a:blip r:embed="rId22">
                <a:extLst/>
              </a:blip>
              <a:stretch>
                <a:fillRect/>
              </a:stretch>
            </p:blipFill>
            <p:spPr>
              <a:xfrm>
                <a:off x="57947" y="967269"/>
                <a:ext cx="838201" cy="406401"/>
              </a:xfrm>
              <a:prstGeom prst="rect">
                <a:avLst/>
              </a:prstGeom>
              <a:ln w="12700" cap="flat">
                <a:noFill/>
                <a:miter lim="400000"/>
              </a:ln>
              <a:effectLst/>
            </p:spPr>
          </p:pic>
          <p:pic>
            <p:nvPicPr>
              <p:cNvPr id="959" name="z_2^(m-1).pdf" descr="z_2^(m-1).pdf"/>
              <p:cNvPicPr>
                <a:picLocks noChangeAspect="1"/>
              </p:cNvPicPr>
              <p:nvPr/>
            </p:nvPicPr>
            <p:blipFill>
              <a:blip r:embed="rId23">
                <a:extLst/>
              </a:blip>
              <a:stretch>
                <a:fillRect/>
              </a:stretch>
            </p:blipFill>
            <p:spPr>
              <a:xfrm>
                <a:off x="77949" y="1954293"/>
                <a:ext cx="838201" cy="406401"/>
              </a:xfrm>
              <a:prstGeom prst="rect">
                <a:avLst/>
              </a:prstGeom>
              <a:ln w="12700" cap="flat">
                <a:noFill/>
                <a:miter lim="400000"/>
              </a:ln>
              <a:effectLst/>
            </p:spPr>
          </p:pic>
          <p:pic>
            <p:nvPicPr>
              <p:cNvPr id="960" name="z_d_m-1^(m-1).pdf" descr="z_d_m-1^(m-1).pdf"/>
              <p:cNvPicPr>
                <a:picLocks noChangeAspect="1"/>
              </p:cNvPicPr>
              <p:nvPr/>
            </p:nvPicPr>
            <p:blipFill>
              <a:blip r:embed="rId24">
                <a:extLst/>
              </a:blip>
              <a:stretch>
                <a:fillRect/>
              </a:stretch>
            </p:blipFill>
            <p:spPr>
              <a:xfrm>
                <a:off x="74931" y="3839442"/>
                <a:ext cx="838201" cy="444501"/>
              </a:xfrm>
              <a:prstGeom prst="rect">
                <a:avLst/>
              </a:prstGeom>
              <a:ln w="12700" cap="flat">
                <a:noFill/>
                <a:miter lim="400000"/>
              </a:ln>
              <a:effectLst/>
            </p:spPr>
          </p:pic>
          <p:pic>
            <p:nvPicPr>
              <p:cNvPr id="961" name="w_1,1^(m).pdf" descr="w_1,1^(m).pdf"/>
              <p:cNvPicPr>
                <a:picLocks noChangeAspect="1"/>
              </p:cNvPicPr>
              <p:nvPr/>
            </p:nvPicPr>
            <p:blipFill>
              <a:blip r:embed="rId25">
                <a:extLst/>
              </a:blip>
              <a:stretch>
                <a:fillRect/>
              </a:stretch>
            </p:blipFill>
            <p:spPr>
              <a:xfrm>
                <a:off x="1728561" y="181059"/>
                <a:ext cx="609601" cy="444501"/>
              </a:xfrm>
              <a:prstGeom prst="rect">
                <a:avLst/>
              </a:prstGeom>
              <a:ln w="12700" cap="flat">
                <a:noFill/>
                <a:miter lim="400000"/>
              </a:ln>
              <a:effectLst/>
            </p:spPr>
          </p:pic>
        </p:grpSp>
        <p:pic>
          <p:nvPicPr>
            <p:cNvPr id="963" name="w_d_m,1^(m).pdf" descr="w_d_m,1^(m).pdf"/>
            <p:cNvPicPr>
              <a:picLocks noChangeAspect="1"/>
            </p:cNvPicPr>
            <p:nvPr/>
          </p:nvPicPr>
          <p:blipFill>
            <a:blip r:embed="rId26">
              <a:extLst/>
            </a:blip>
            <a:stretch>
              <a:fillRect/>
            </a:stretch>
          </p:blipFill>
          <p:spPr>
            <a:xfrm>
              <a:off x="2457720" y="3359482"/>
              <a:ext cx="723901" cy="469901"/>
            </a:xfrm>
            <a:prstGeom prst="rect">
              <a:avLst/>
            </a:prstGeom>
            <a:ln w="12700" cap="flat">
              <a:noFill/>
              <a:miter lim="400000"/>
            </a:ln>
            <a:effectLst/>
          </p:spPr>
        </p:pic>
      </p:grpSp>
      <p:grpSp>
        <p:nvGrpSpPr>
          <p:cNvPr id="971" name="Group"/>
          <p:cNvGrpSpPr/>
          <p:nvPr/>
        </p:nvGrpSpPr>
        <p:grpSpPr>
          <a:xfrm>
            <a:off x="10010891" y="4804402"/>
            <a:ext cx="1027158" cy="3541070"/>
            <a:chOff x="0" y="0"/>
            <a:chExt cx="1027157" cy="3541069"/>
          </a:xfrm>
        </p:grpSpPr>
        <p:sp>
          <p:nvSpPr>
            <p:cNvPr id="973" name="Connection Line"/>
            <p:cNvSpPr/>
            <p:nvPr/>
          </p:nvSpPr>
          <p:spPr>
            <a:xfrm>
              <a:off x="187666" y="444685"/>
              <a:ext cx="239156" cy="327952"/>
            </a:xfrm>
            <a:custGeom>
              <a:avLst/>
              <a:gdLst/>
              <a:ahLst/>
              <a:cxnLst>
                <a:cxn ang="0">
                  <a:pos x="wd2" y="hd2"/>
                </a:cxn>
                <a:cxn ang="5400000">
                  <a:pos x="wd2" y="hd2"/>
                </a:cxn>
                <a:cxn ang="10800000">
                  <a:pos x="wd2" y="hd2"/>
                </a:cxn>
                <a:cxn ang="16200000">
                  <a:pos x="wd2" y="hd2"/>
                </a:cxn>
              </a:cxnLst>
              <a:rect l="0" t="0" r="r" b="b"/>
              <a:pathLst>
                <a:path w="16213" h="21600" fill="norm" stroke="1" extrusionOk="0">
                  <a:moveTo>
                    <a:pt x="0" y="0"/>
                  </a:moveTo>
                  <a:cubicBezTo>
                    <a:pt x="21007" y="3669"/>
                    <a:pt x="21600" y="10869"/>
                    <a:pt x="1778" y="21600"/>
                  </a:cubicBezTo>
                </a:path>
              </a:pathLst>
            </a:custGeom>
            <a:noFill/>
            <a:ln w="25400" cap="flat">
              <a:solidFill>
                <a:srgbClr val="000000"/>
              </a:solidFill>
              <a:prstDash val="solid"/>
              <a:miter lim="400000"/>
              <a:tailEnd type="triangle" w="med" len="med"/>
            </a:ln>
            <a:effectLst/>
          </p:spPr>
          <p:txBody>
            <a:bodyPr/>
            <a:lstStyle/>
            <a:p>
              <a:pPr/>
            </a:p>
          </p:txBody>
        </p:sp>
        <p:sp>
          <p:nvSpPr>
            <p:cNvPr id="974" name="Connection Line"/>
            <p:cNvSpPr/>
            <p:nvPr/>
          </p:nvSpPr>
          <p:spPr>
            <a:xfrm>
              <a:off x="172629" y="1333944"/>
              <a:ext cx="239156" cy="327952"/>
            </a:xfrm>
            <a:custGeom>
              <a:avLst/>
              <a:gdLst/>
              <a:ahLst/>
              <a:cxnLst>
                <a:cxn ang="0">
                  <a:pos x="wd2" y="hd2"/>
                </a:cxn>
                <a:cxn ang="5400000">
                  <a:pos x="wd2" y="hd2"/>
                </a:cxn>
                <a:cxn ang="10800000">
                  <a:pos x="wd2" y="hd2"/>
                </a:cxn>
                <a:cxn ang="16200000">
                  <a:pos x="wd2" y="hd2"/>
                </a:cxn>
              </a:cxnLst>
              <a:rect l="0" t="0" r="r" b="b"/>
              <a:pathLst>
                <a:path w="16213" h="21600" fill="norm" stroke="1" extrusionOk="0">
                  <a:moveTo>
                    <a:pt x="0" y="0"/>
                  </a:moveTo>
                  <a:cubicBezTo>
                    <a:pt x="21007" y="3669"/>
                    <a:pt x="21600" y="10869"/>
                    <a:pt x="1778" y="21600"/>
                  </a:cubicBezTo>
                </a:path>
              </a:pathLst>
            </a:custGeom>
            <a:noFill/>
            <a:ln w="25400" cap="flat">
              <a:solidFill>
                <a:srgbClr val="000000"/>
              </a:solidFill>
              <a:prstDash val="solid"/>
              <a:miter lim="400000"/>
              <a:tailEnd type="triangle" w="med" len="med"/>
            </a:ln>
            <a:effectLst/>
          </p:spPr>
          <p:txBody>
            <a:bodyPr/>
            <a:lstStyle/>
            <a:p>
              <a:pPr/>
            </a:p>
          </p:txBody>
        </p:sp>
        <p:sp>
          <p:nvSpPr>
            <p:cNvPr id="975" name="Connection Line"/>
            <p:cNvSpPr/>
            <p:nvPr/>
          </p:nvSpPr>
          <p:spPr>
            <a:xfrm>
              <a:off x="123369" y="3213118"/>
              <a:ext cx="239157" cy="327952"/>
            </a:xfrm>
            <a:custGeom>
              <a:avLst/>
              <a:gdLst/>
              <a:ahLst/>
              <a:cxnLst>
                <a:cxn ang="0">
                  <a:pos x="wd2" y="hd2"/>
                </a:cxn>
                <a:cxn ang="5400000">
                  <a:pos x="wd2" y="hd2"/>
                </a:cxn>
                <a:cxn ang="10800000">
                  <a:pos x="wd2" y="hd2"/>
                </a:cxn>
                <a:cxn ang="16200000">
                  <a:pos x="wd2" y="hd2"/>
                </a:cxn>
              </a:cxnLst>
              <a:rect l="0" t="0" r="r" b="b"/>
              <a:pathLst>
                <a:path w="16213" h="21600" fill="norm" stroke="1" extrusionOk="0">
                  <a:moveTo>
                    <a:pt x="0" y="0"/>
                  </a:moveTo>
                  <a:cubicBezTo>
                    <a:pt x="21007" y="3669"/>
                    <a:pt x="21600" y="10869"/>
                    <a:pt x="1778" y="21600"/>
                  </a:cubicBezTo>
                </a:path>
              </a:pathLst>
            </a:custGeom>
            <a:noFill/>
            <a:ln w="25400" cap="flat">
              <a:solidFill>
                <a:srgbClr val="000000"/>
              </a:solidFill>
              <a:prstDash val="solid"/>
              <a:miter lim="400000"/>
              <a:tailEnd type="triangle" w="med" len="med"/>
            </a:ln>
            <a:effectLst/>
          </p:spPr>
          <p:txBody>
            <a:bodyPr/>
            <a:lstStyle/>
            <a:p>
              <a:pPr/>
            </a:p>
          </p:txBody>
        </p:sp>
        <p:pic>
          <p:nvPicPr>
            <p:cNvPr id="968" name="g_2^(m-1).pdf" descr="g_2^(m-1).pdf"/>
            <p:cNvPicPr>
              <a:picLocks noChangeAspect="1"/>
            </p:cNvPicPr>
            <p:nvPr/>
          </p:nvPicPr>
          <p:blipFill>
            <a:blip r:embed="rId27">
              <a:extLst/>
            </a:blip>
            <a:srcRect l="0" t="0" r="0" b="0"/>
            <a:stretch>
              <a:fillRect/>
            </a:stretch>
          </p:blipFill>
          <p:spPr>
            <a:xfrm>
              <a:off x="126544" y="915929"/>
              <a:ext cx="850901" cy="406401"/>
            </a:xfrm>
            <a:prstGeom prst="rect">
              <a:avLst/>
            </a:prstGeom>
            <a:ln w="12700" cap="flat">
              <a:noFill/>
              <a:miter lim="400000"/>
            </a:ln>
            <a:effectLst/>
          </p:spPr>
        </p:pic>
        <p:pic>
          <p:nvPicPr>
            <p:cNvPr id="969" name="g_1^(m-1).pdf" descr="g_1^(m-1).pdf"/>
            <p:cNvPicPr>
              <a:picLocks noChangeAspect="1"/>
            </p:cNvPicPr>
            <p:nvPr/>
          </p:nvPicPr>
          <p:blipFill>
            <a:blip r:embed="rId28">
              <a:extLst/>
            </a:blip>
            <a:stretch>
              <a:fillRect/>
            </a:stretch>
          </p:blipFill>
          <p:spPr>
            <a:xfrm>
              <a:off x="176257" y="0"/>
              <a:ext cx="850901" cy="406400"/>
            </a:xfrm>
            <a:prstGeom prst="rect">
              <a:avLst/>
            </a:prstGeom>
            <a:ln w="12700" cap="flat">
              <a:noFill/>
              <a:miter lim="400000"/>
            </a:ln>
            <a:effectLst/>
          </p:spPr>
        </p:pic>
        <p:pic>
          <p:nvPicPr>
            <p:cNvPr id="970" name="g_d_m-1^(m-1).pdf" descr="g_d_m-1^(m-1).pdf"/>
            <p:cNvPicPr>
              <a:picLocks noChangeAspect="1"/>
            </p:cNvPicPr>
            <p:nvPr/>
          </p:nvPicPr>
          <p:blipFill>
            <a:blip r:embed="rId29">
              <a:extLst/>
            </a:blip>
            <a:stretch>
              <a:fillRect/>
            </a:stretch>
          </p:blipFill>
          <p:spPr>
            <a:xfrm>
              <a:off x="0" y="2658959"/>
              <a:ext cx="850900" cy="444501"/>
            </a:xfrm>
            <a:prstGeom prst="rect">
              <a:avLst/>
            </a:prstGeom>
            <a:ln w="12700" cap="flat">
              <a:noFill/>
              <a:miter lim="400000"/>
            </a:ln>
            <a:effectLst/>
          </p:spPr>
        </p:pic>
      </p:grpSp>
      <p:pic>
        <p:nvPicPr>
          <p:cNvPr id="972" name="J(_mathbf_W_)_=_.pdf" descr="J(_mathbf_W_)_=_.pdf"/>
          <p:cNvPicPr>
            <a:picLocks noChangeAspect="1"/>
          </p:cNvPicPr>
          <p:nvPr/>
        </p:nvPicPr>
        <p:blipFill>
          <a:blip r:embed="rId30">
            <a:extLst/>
          </a:blip>
          <a:stretch>
            <a:fillRect/>
          </a:stretch>
        </p:blipFill>
        <p:spPr>
          <a:xfrm>
            <a:off x="450056" y="3707020"/>
            <a:ext cx="5669019" cy="96631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9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9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9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9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9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9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9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9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0" grpId="10"/>
      <p:bldP build="whole" bldLvl="1" animBg="1" rev="0" advAuto="0" spid="928" grpId="11"/>
      <p:bldP build="whole" bldLvl="1" animBg="1" rev="0" advAuto="0" spid="917" grpId="9"/>
      <p:bldP build="whole" bldLvl="1" animBg="1" rev="0" advAuto="0" spid="915" grpId="3"/>
      <p:bldP build="whole" bldLvl="1" animBg="1" rev="0" advAuto="0" spid="918" grpId="5"/>
      <p:bldP build="whole" bldLvl="1" animBg="1" rev="0" advAuto="0" spid="926" grpId="8"/>
      <p:bldP build="whole" bldLvl="1" animBg="1" rev="0" advAuto="0" spid="922" grpId="4"/>
      <p:bldP build="whole" bldLvl="1" animBg="1" rev="0" advAuto="0" spid="924" grpId="6"/>
      <p:bldP build="whole" bldLvl="1" animBg="1" rev="0" advAuto="0" spid="964" grpId="1"/>
      <p:bldP build="whole" bldLvl="1" animBg="1" rev="0" advAuto="0" spid="921" grpId="12"/>
      <p:bldP build="whole" bldLvl="1" animBg="1" rev="0" advAuto="0" spid="971" grpId="2"/>
      <p:bldP build="whole" bldLvl="1" animBg="1" rev="0" advAuto="0" spid="916" grpId="7"/>
    </p:bld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7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979" name="Computing Gradients: Error Backpropagation"/>
          <p:cNvSpPr txBox="1"/>
          <p:nvPr/>
        </p:nvSpPr>
        <p:spPr>
          <a:xfrm>
            <a:off x="61735" y="429624"/>
            <a:ext cx="67967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11993"/>
                </a:solidFill>
              </a:defRPr>
            </a:pPr>
            <a:r>
              <a:t>Computing Gradients: </a:t>
            </a:r>
            <a:r>
              <a:rPr>
                <a:solidFill>
                  <a:schemeClr val="accent5">
                    <a:lumOff val="-29866"/>
                  </a:schemeClr>
                </a:solidFill>
              </a:rPr>
              <a:t>Error</a:t>
            </a:r>
            <a:r>
              <a:t> Backpropagation </a:t>
            </a:r>
          </a:p>
        </p:txBody>
      </p:sp>
      <p:pic>
        <p:nvPicPr>
          <p:cNvPr id="980" name="Image" descr="Image"/>
          <p:cNvPicPr>
            <a:picLocks noChangeAspect="1"/>
          </p:cNvPicPr>
          <p:nvPr/>
        </p:nvPicPr>
        <p:blipFill>
          <a:blip r:embed="rId2">
            <a:extLst/>
          </a:blip>
          <a:stretch>
            <a:fillRect/>
          </a:stretch>
        </p:blipFill>
        <p:spPr>
          <a:xfrm>
            <a:off x="655612" y="1413982"/>
            <a:ext cx="419101" cy="254001"/>
          </a:xfrm>
          <a:prstGeom prst="rect">
            <a:avLst/>
          </a:prstGeom>
          <a:ln w="12700">
            <a:miter lim="400000"/>
          </a:ln>
        </p:spPr>
      </p:pic>
      <p:pic>
        <p:nvPicPr>
          <p:cNvPr id="981" name="Image" descr="Image"/>
          <p:cNvPicPr>
            <a:picLocks noChangeAspect="1"/>
          </p:cNvPicPr>
          <p:nvPr/>
        </p:nvPicPr>
        <p:blipFill>
          <a:blip r:embed="rId3">
            <a:extLst/>
          </a:blip>
          <a:stretch>
            <a:fillRect/>
          </a:stretch>
        </p:blipFill>
        <p:spPr>
          <a:xfrm>
            <a:off x="262999" y="1471132"/>
            <a:ext cx="190501" cy="139701"/>
          </a:xfrm>
          <a:prstGeom prst="rect">
            <a:avLst/>
          </a:prstGeom>
          <a:ln w="12700">
            <a:miter lim="400000"/>
          </a:ln>
        </p:spPr>
      </p:pic>
      <p:pic>
        <p:nvPicPr>
          <p:cNvPr id="982" name="Image" descr="Image"/>
          <p:cNvPicPr>
            <a:picLocks noChangeAspect="1"/>
          </p:cNvPicPr>
          <p:nvPr/>
        </p:nvPicPr>
        <p:blipFill>
          <a:blip r:embed="rId2">
            <a:extLst/>
          </a:blip>
          <a:stretch>
            <a:fillRect/>
          </a:stretch>
        </p:blipFill>
        <p:spPr>
          <a:xfrm>
            <a:off x="3193438" y="1413982"/>
            <a:ext cx="419101" cy="254001"/>
          </a:xfrm>
          <a:prstGeom prst="rect">
            <a:avLst/>
          </a:prstGeom>
          <a:ln w="12700">
            <a:miter lim="400000"/>
          </a:ln>
        </p:spPr>
      </p:pic>
      <p:pic>
        <p:nvPicPr>
          <p:cNvPr id="983" name="Image" descr="Image"/>
          <p:cNvPicPr>
            <a:picLocks noChangeAspect="1"/>
          </p:cNvPicPr>
          <p:nvPr/>
        </p:nvPicPr>
        <p:blipFill>
          <a:blip r:embed="rId2">
            <a:extLst/>
          </a:blip>
          <a:stretch>
            <a:fillRect/>
          </a:stretch>
        </p:blipFill>
        <p:spPr>
          <a:xfrm>
            <a:off x="5515363" y="1413982"/>
            <a:ext cx="419101" cy="254001"/>
          </a:xfrm>
          <a:prstGeom prst="rect">
            <a:avLst/>
          </a:prstGeom>
          <a:ln w="12700">
            <a:miter lim="400000"/>
          </a:ln>
        </p:spPr>
      </p:pic>
      <p:pic>
        <p:nvPicPr>
          <p:cNvPr id="984" name="Image" descr="Image"/>
          <p:cNvPicPr>
            <a:picLocks noChangeAspect="1"/>
          </p:cNvPicPr>
          <p:nvPr/>
        </p:nvPicPr>
        <p:blipFill>
          <a:blip r:embed="rId2">
            <a:extLst/>
          </a:blip>
          <a:stretch>
            <a:fillRect/>
          </a:stretch>
        </p:blipFill>
        <p:spPr>
          <a:xfrm>
            <a:off x="8177943" y="1413982"/>
            <a:ext cx="419101" cy="254001"/>
          </a:xfrm>
          <a:prstGeom prst="rect">
            <a:avLst/>
          </a:prstGeom>
          <a:ln w="12700">
            <a:miter lim="400000"/>
          </a:ln>
        </p:spPr>
      </p:pic>
      <p:pic>
        <p:nvPicPr>
          <p:cNvPr id="985" name="Image" descr="Image"/>
          <p:cNvPicPr>
            <a:picLocks noChangeAspect="1"/>
          </p:cNvPicPr>
          <p:nvPr/>
        </p:nvPicPr>
        <p:blipFill>
          <a:blip r:embed="rId4">
            <a:extLst/>
          </a:blip>
          <a:stretch>
            <a:fillRect/>
          </a:stretch>
        </p:blipFill>
        <p:spPr>
          <a:xfrm>
            <a:off x="8799155" y="1515582"/>
            <a:ext cx="317501" cy="50801"/>
          </a:xfrm>
          <a:prstGeom prst="rect">
            <a:avLst/>
          </a:prstGeom>
          <a:ln w="12700">
            <a:miter lim="400000"/>
          </a:ln>
        </p:spPr>
      </p:pic>
      <p:pic>
        <p:nvPicPr>
          <p:cNvPr id="986" name="Image" descr="Image"/>
          <p:cNvPicPr>
            <a:picLocks noChangeAspect="1"/>
          </p:cNvPicPr>
          <p:nvPr/>
        </p:nvPicPr>
        <p:blipFill>
          <a:blip r:embed="rId2">
            <a:extLst/>
          </a:blip>
          <a:stretch>
            <a:fillRect/>
          </a:stretch>
        </p:blipFill>
        <p:spPr>
          <a:xfrm>
            <a:off x="9318769" y="1413982"/>
            <a:ext cx="419101" cy="254001"/>
          </a:xfrm>
          <a:prstGeom prst="rect">
            <a:avLst/>
          </a:prstGeom>
          <a:ln w="12700">
            <a:miter lim="400000"/>
          </a:ln>
        </p:spPr>
      </p:pic>
      <p:pic>
        <p:nvPicPr>
          <p:cNvPr id="987" name="Image" descr="Image"/>
          <p:cNvPicPr>
            <a:picLocks noChangeAspect="1"/>
          </p:cNvPicPr>
          <p:nvPr/>
        </p:nvPicPr>
        <p:blipFill>
          <a:blip r:embed="rId5">
            <a:extLst/>
          </a:blip>
          <a:stretch>
            <a:fillRect/>
          </a:stretch>
        </p:blipFill>
        <p:spPr>
          <a:xfrm>
            <a:off x="3687650" y="1294210"/>
            <a:ext cx="1752601" cy="381001"/>
          </a:xfrm>
          <a:prstGeom prst="rect">
            <a:avLst/>
          </a:prstGeom>
          <a:ln w="12700">
            <a:miter lim="400000"/>
          </a:ln>
        </p:spPr>
      </p:pic>
      <p:pic>
        <p:nvPicPr>
          <p:cNvPr id="988" name="Image" descr="Image"/>
          <p:cNvPicPr>
            <a:picLocks noChangeAspect="1"/>
          </p:cNvPicPr>
          <p:nvPr/>
        </p:nvPicPr>
        <p:blipFill>
          <a:blip r:embed="rId6">
            <a:extLst/>
          </a:blip>
          <a:stretch>
            <a:fillRect/>
          </a:stretch>
        </p:blipFill>
        <p:spPr>
          <a:xfrm>
            <a:off x="6020030" y="1338660"/>
            <a:ext cx="2044701" cy="355601"/>
          </a:xfrm>
          <a:prstGeom prst="rect">
            <a:avLst/>
          </a:prstGeom>
          <a:ln w="12700">
            <a:miter lim="400000"/>
          </a:ln>
        </p:spPr>
      </p:pic>
      <p:pic>
        <p:nvPicPr>
          <p:cNvPr id="989" name="Image" descr="Image"/>
          <p:cNvPicPr>
            <a:picLocks noChangeAspect="1"/>
          </p:cNvPicPr>
          <p:nvPr/>
        </p:nvPicPr>
        <p:blipFill>
          <a:blip r:embed="rId7">
            <a:extLst/>
          </a:blip>
          <a:stretch>
            <a:fillRect/>
          </a:stretch>
        </p:blipFill>
        <p:spPr>
          <a:xfrm>
            <a:off x="1257775" y="1338660"/>
            <a:ext cx="1752601" cy="292101"/>
          </a:xfrm>
          <a:prstGeom prst="rect">
            <a:avLst/>
          </a:prstGeom>
          <a:ln w="12700">
            <a:miter lim="400000"/>
          </a:ln>
        </p:spPr>
      </p:pic>
      <p:grpSp>
        <p:nvGrpSpPr>
          <p:cNvPr id="1020" name="Group"/>
          <p:cNvGrpSpPr/>
          <p:nvPr/>
        </p:nvGrpSpPr>
        <p:grpSpPr>
          <a:xfrm>
            <a:off x="9146656" y="4150830"/>
            <a:ext cx="3681418" cy="5102339"/>
            <a:chOff x="0" y="0"/>
            <a:chExt cx="3681417" cy="5102338"/>
          </a:xfrm>
        </p:grpSpPr>
        <p:sp>
          <p:nvSpPr>
            <p:cNvPr id="990" name="Oval"/>
            <p:cNvSpPr/>
            <p:nvPr/>
          </p:nvSpPr>
          <p:spPr>
            <a:xfrm>
              <a:off x="0" y="811789"/>
              <a:ext cx="988064"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91" name="Oval"/>
            <p:cNvSpPr/>
            <p:nvPr/>
          </p:nvSpPr>
          <p:spPr>
            <a:xfrm>
              <a:off x="0" y="1776588"/>
              <a:ext cx="988064"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92" name="Oval"/>
            <p:cNvSpPr/>
            <p:nvPr/>
          </p:nvSpPr>
          <p:spPr>
            <a:xfrm>
              <a:off x="0" y="3706186"/>
              <a:ext cx="988064"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93" name="Image" descr="Image"/>
            <p:cNvPicPr>
              <a:picLocks noChangeAspect="1"/>
            </p:cNvPicPr>
            <p:nvPr/>
          </p:nvPicPr>
          <p:blipFill>
            <a:blip r:embed="rId4">
              <a:extLst/>
            </a:blip>
            <a:stretch>
              <a:fillRect/>
            </a:stretch>
          </p:blipFill>
          <p:spPr>
            <a:xfrm rot="16200000">
              <a:off x="470633" y="3074667"/>
              <a:ext cx="317501" cy="50801"/>
            </a:xfrm>
            <a:prstGeom prst="rect">
              <a:avLst/>
            </a:prstGeom>
            <a:ln w="12700" cap="flat">
              <a:noFill/>
              <a:miter lim="400000"/>
            </a:ln>
            <a:effectLst/>
          </p:spPr>
        </p:pic>
        <p:pic>
          <p:nvPicPr>
            <p:cNvPr id="994" name="Image" descr="Image"/>
            <p:cNvPicPr>
              <a:picLocks noChangeAspect="1"/>
            </p:cNvPicPr>
            <p:nvPr/>
          </p:nvPicPr>
          <p:blipFill>
            <a:blip r:embed="rId4">
              <a:extLst/>
            </a:blip>
            <a:stretch>
              <a:fillRect/>
            </a:stretch>
          </p:blipFill>
          <p:spPr>
            <a:xfrm rot="16200000">
              <a:off x="3163206" y="3623586"/>
              <a:ext cx="317501" cy="50801"/>
            </a:xfrm>
            <a:prstGeom prst="rect">
              <a:avLst/>
            </a:prstGeom>
            <a:ln w="12700" cap="flat">
              <a:noFill/>
              <a:miter lim="400000"/>
            </a:ln>
            <a:effectLst/>
          </p:spPr>
        </p:pic>
        <p:sp>
          <p:nvSpPr>
            <p:cNvPr id="995" name="Line"/>
            <p:cNvSpPr/>
            <p:nvPr/>
          </p:nvSpPr>
          <p:spPr>
            <a:xfrm flipV="1">
              <a:off x="1022239" y="308859"/>
              <a:ext cx="1912208" cy="873512"/>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96" name="Line"/>
            <p:cNvSpPr/>
            <p:nvPr/>
          </p:nvSpPr>
          <p:spPr>
            <a:xfrm>
              <a:off x="1022110" y="1183830"/>
              <a:ext cx="1908077" cy="189041"/>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97" name="Line"/>
            <p:cNvSpPr/>
            <p:nvPr/>
          </p:nvSpPr>
          <p:spPr>
            <a:xfrm>
              <a:off x="1027808" y="1181098"/>
              <a:ext cx="1909290" cy="126016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98" name="Line"/>
            <p:cNvSpPr/>
            <p:nvPr/>
          </p:nvSpPr>
          <p:spPr>
            <a:xfrm>
              <a:off x="1026847" y="1205926"/>
              <a:ext cx="1908869" cy="3482338"/>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999" name="Line"/>
            <p:cNvSpPr/>
            <p:nvPr/>
          </p:nvSpPr>
          <p:spPr>
            <a:xfrm flipV="1">
              <a:off x="974313" y="353522"/>
              <a:ext cx="1957261" cy="370964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00" name="Line"/>
            <p:cNvSpPr/>
            <p:nvPr/>
          </p:nvSpPr>
          <p:spPr>
            <a:xfrm flipV="1">
              <a:off x="994565" y="376959"/>
              <a:ext cx="2019500" cy="1796012"/>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01" name="Line"/>
            <p:cNvSpPr/>
            <p:nvPr/>
          </p:nvSpPr>
          <p:spPr>
            <a:xfrm flipV="1">
              <a:off x="994436" y="1436853"/>
              <a:ext cx="1941223" cy="737578"/>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02" name="Line"/>
            <p:cNvSpPr/>
            <p:nvPr/>
          </p:nvSpPr>
          <p:spPr>
            <a:xfrm>
              <a:off x="1000134" y="2171698"/>
              <a:ext cx="1927188" cy="300712"/>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03" name="Line"/>
            <p:cNvSpPr/>
            <p:nvPr/>
          </p:nvSpPr>
          <p:spPr>
            <a:xfrm>
              <a:off x="970490" y="2164167"/>
              <a:ext cx="2020441" cy="2592393"/>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04" name="Line"/>
            <p:cNvSpPr/>
            <p:nvPr/>
          </p:nvSpPr>
          <p:spPr>
            <a:xfrm>
              <a:off x="968149" y="4082361"/>
              <a:ext cx="2018848" cy="619501"/>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05" name="Line"/>
            <p:cNvSpPr/>
            <p:nvPr/>
          </p:nvSpPr>
          <p:spPr>
            <a:xfrm flipV="1">
              <a:off x="971124" y="2415552"/>
              <a:ext cx="1917835" cy="162914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06" name="Line"/>
            <p:cNvSpPr/>
            <p:nvPr/>
          </p:nvSpPr>
          <p:spPr>
            <a:xfrm flipV="1">
              <a:off x="967861" y="1421513"/>
              <a:ext cx="1958258" cy="267044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07" name="Circle"/>
            <p:cNvSpPr/>
            <p:nvPr/>
          </p:nvSpPr>
          <p:spPr>
            <a:xfrm>
              <a:off x="2943256" y="0"/>
              <a:ext cx="717361" cy="717360"/>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08" name="Circle"/>
            <p:cNvSpPr/>
            <p:nvPr/>
          </p:nvSpPr>
          <p:spPr>
            <a:xfrm>
              <a:off x="2943256" y="964798"/>
              <a:ext cx="717361"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09" name="Circle"/>
            <p:cNvSpPr/>
            <p:nvPr/>
          </p:nvSpPr>
          <p:spPr>
            <a:xfrm>
              <a:off x="2964057" y="4384978"/>
              <a:ext cx="717361"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10" name="z_1^(m).pdf" descr="z_1^(m).pdf"/>
            <p:cNvPicPr>
              <a:picLocks noChangeAspect="1"/>
            </p:cNvPicPr>
            <p:nvPr/>
          </p:nvPicPr>
          <p:blipFill>
            <a:blip r:embed="rId8">
              <a:extLst/>
            </a:blip>
            <a:stretch>
              <a:fillRect/>
            </a:stretch>
          </p:blipFill>
          <p:spPr>
            <a:xfrm>
              <a:off x="3047936" y="142779"/>
              <a:ext cx="533401" cy="406401"/>
            </a:xfrm>
            <a:prstGeom prst="rect">
              <a:avLst/>
            </a:prstGeom>
            <a:ln w="12700" cap="flat">
              <a:noFill/>
              <a:miter lim="400000"/>
            </a:ln>
            <a:effectLst/>
          </p:spPr>
        </p:pic>
        <p:pic>
          <p:nvPicPr>
            <p:cNvPr id="1011" name="z_2^(m).pdf" descr="z_2^(m).pdf"/>
            <p:cNvPicPr>
              <a:picLocks noChangeAspect="1"/>
            </p:cNvPicPr>
            <p:nvPr/>
          </p:nvPicPr>
          <p:blipFill>
            <a:blip r:embed="rId9">
              <a:extLst/>
            </a:blip>
            <a:stretch>
              <a:fillRect/>
            </a:stretch>
          </p:blipFill>
          <p:spPr>
            <a:xfrm>
              <a:off x="3047936" y="1120278"/>
              <a:ext cx="533401" cy="406401"/>
            </a:xfrm>
            <a:prstGeom prst="rect">
              <a:avLst/>
            </a:prstGeom>
            <a:ln w="12700" cap="flat">
              <a:noFill/>
              <a:miter lim="400000"/>
            </a:ln>
            <a:effectLst/>
          </p:spPr>
        </p:pic>
        <p:pic>
          <p:nvPicPr>
            <p:cNvPr id="1012" name="z_d_m^(m).pdf" descr="z_d_m^(m).pdf"/>
            <p:cNvPicPr>
              <a:picLocks noChangeAspect="1"/>
            </p:cNvPicPr>
            <p:nvPr/>
          </p:nvPicPr>
          <p:blipFill>
            <a:blip r:embed="rId10">
              <a:extLst/>
            </a:blip>
            <a:stretch>
              <a:fillRect/>
            </a:stretch>
          </p:blipFill>
          <p:spPr>
            <a:xfrm>
              <a:off x="3068737" y="4521408"/>
              <a:ext cx="533401" cy="444501"/>
            </a:xfrm>
            <a:prstGeom prst="rect">
              <a:avLst/>
            </a:prstGeom>
            <a:ln w="12700" cap="flat">
              <a:noFill/>
              <a:miter lim="400000"/>
            </a:ln>
            <a:effectLst/>
          </p:spPr>
        </p:pic>
        <p:sp>
          <p:nvSpPr>
            <p:cNvPr id="1013" name="Circle"/>
            <p:cNvSpPr/>
            <p:nvPr/>
          </p:nvSpPr>
          <p:spPr>
            <a:xfrm>
              <a:off x="2949886" y="2103798"/>
              <a:ext cx="717361"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14" name="z_3^(m).pdf" descr="z_3^(m).pdf"/>
            <p:cNvPicPr>
              <a:picLocks noChangeAspect="1"/>
            </p:cNvPicPr>
            <p:nvPr/>
          </p:nvPicPr>
          <p:blipFill>
            <a:blip r:embed="rId11">
              <a:extLst/>
            </a:blip>
            <a:stretch>
              <a:fillRect/>
            </a:stretch>
          </p:blipFill>
          <p:spPr>
            <a:xfrm>
              <a:off x="3055256" y="2259278"/>
              <a:ext cx="533401" cy="406401"/>
            </a:xfrm>
            <a:prstGeom prst="rect">
              <a:avLst/>
            </a:prstGeom>
            <a:ln w="12700" cap="flat">
              <a:noFill/>
              <a:miter lim="400000"/>
            </a:ln>
            <a:effectLst/>
          </p:spPr>
        </p:pic>
        <p:pic>
          <p:nvPicPr>
            <p:cNvPr id="1015" name="z_1^(m-1).pdf" descr="z_1^(m-1).pdf"/>
            <p:cNvPicPr>
              <a:picLocks noChangeAspect="1"/>
            </p:cNvPicPr>
            <p:nvPr/>
          </p:nvPicPr>
          <p:blipFill>
            <a:blip r:embed="rId12">
              <a:extLst/>
            </a:blip>
            <a:stretch>
              <a:fillRect/>
            </a:stretch>
          </p:blipFill>
          <p:spPr>
            <a:xfrm>
              <a:off x="57947" y="967269"/>
              <a:ext cx="838201" cy="406401"/>
            </a:xfrm>
            <a:prstGeom prst="rect">
              <a:avLst/>
            </a:prstGeom>
            <a:ln w="12700" cap="flat">
              <a:noFill/>
              <a:miter lim="400000"/>
            </a:ln>
            <a:effectLst/>
          </p:spPr>
        </p:pic>
        <p:pic>
          <p:nvPicPr>
            <p:cNvPr id="1016" name="z_2^(m-1).pdf" descr="z_2^(m-1).pdf"/>
            <p:cNvPicPr>
              <a:picLocks noChangeAspect="1"/>
            </p:cNvPicPr>
            <p:nvPr/>
          </p:nvPicPr>
          <p:blipFill>
            <a:blip r:embed="rId13">
              <a:extLst/>
            </a:blip>
            <a:stretch>
              <a:fillRect/>
            </a:stretch>
          </p:blipFill>
          <p:spPr>
            <a:xfrm>
              <a:off x="77949" y="1954293"/>
              <a:ext cx="838201" cy="406401"/>
            </a:xfrm>
            <a:prstGeom prst="rect">
              <a:avLst/>
            </a:prstGeom>
            <a:ln w="12700" cap="flat">
              <a:noFill/>
              <a:miter lim="400000"/>
            </a:ln>
            <a:effectLst/>
          </p:spPr>
        </p:pic>
        <p:pic>
          <p:nvPicPr>
            <p:cNvPr id="1017" name="z_d_m-1^(m-1).pdf" descr="z_d_m-1^(m-1).pdf"/>
            <p:cNvPicPr>
              <a:picLocks noChangeAspect="1"/>
            </p:cNvPicPr>
            <p:nvPr/>
          </p:nvPicPr>
          <p:blipFill>
            <a:blip r:embed="rId14">
              <a:extLst/>
            </a:blip>
            <a:stretch>
              <a:fillRect/>
            </a:stretch>
          </p:blipFill>
          <p:spPr>
            <a:xfrm>
              <a:off x="74931" y="3839442"/>
              <a:ext cx="838201" cy="444501"/>
            </a:xfrm>
            <a:prstGeom prst="rect">
              <a:avLst/>
            </a:prstGeom>
            <a:ln w="12700" cap="flat">
              <a:noFill/>
              <a:miter lim="400000"/>
            </a:ln>
            <a:effectLst/>
          </p:spPr>
        </p:pic>
        <p:pic>
          <p:nvPicPr>
            <p:cNvPr id="1018" name="w_1,1^(m).pdf" descr="w_1,1^(m).pdf"/>
            <p:cNvPicPr>
              <a:picLocks noChangeAspect="1"/>
            </p:cNvPicPr>
            <p:nvPr/>
          </p:nvPicPr>
          <p:blipFill>
            <a:blip r:embed="rId15">
              <a:extLst/>
            </a:blip>
            <a:stretch>
              <a:fillRect/>
            </a:stretch>
          </p:blipFill>
          <p:spPr>
            <a:xfrm>
              <a:off x="1728561" y="181059"/>
              <a:ext cx="609601" cy="444501"/>
            </a:xfrm>
            <a:prstGeom prst="rect">
              <a:avLst/>
            </a:prstGeom>
            <a:ln w="12700" cap="flat">
              <a:noFill/>
              <a:miter lim="400000"/>
            </a:ln>
            <a:effectLst/>
          </p:spPr>
        </p:pic>
        <p:pic>
          <p:nvPicPr>
            <p:cNvPr id="1019" name="w_1,d_m^(m).pdf" descr="w_1,d_m^(m).pdf"/>
            <p:cNvPicPr>
              <a:picLocks noChangeAspect="1"/>
            </p:cNvPicPr>
            <p:nvPr/>
          </p:nvPicPr>
          <p:blipFill>
            <a:blip r:embed="rId16">
              <a:extLst/>
            </a:blip>
            <a:stretch>
              <a:fillRect/>
            </a:stretch>
          </p:blipFill>
          <p:spPr>
            <a:xfrm>
              <a:off x="2425871" y="3331404"/>
              <a:ext cx="711201" cy="469901"/>
            </a:xfrm>
            <a:prstGeom prst="rect">
              <a:avLst/>
            </a:prstGeom>
            <a:ln w="12700" cap="flat">
              <a:noFill/>
              <a:miter lim="400000"/>
            </a:ln>
            <a:effectLst/>
          </p:spPr>
        </p:pic>
      </p:grpSp>
      <p:grpSp>
        <p:nvGrpSpPr>
          <p:cNvPr id="1027" name="Group"/>
          <p:cNvGrpSpPr/>
          <p:nvPr/>
        </p:nvGrpSpPr>
        <p:grpSpPr>
          <a:xfrm>
            <a:off x="10010891" y="4804402"/>
            <a:ext cx="1027158" cy="3541070"/>
            <a:chOff x="0" y="0"/>
            <a:chExt cx="1027157" cy="3541069"/>
          </a:xfrm>
        </p:grpSpPr>
        <p:sp>
          <p:nvSpPr>
            <p:cNvPr id="1044" name="Connection Line"/>
            <p:cNvSpPr/>
            <p:nvPr/>
          </p:nvSpPr>
          <p:spPr>
            <a:xfrm>
              <a:off x="187666" y="444685"/>
              <a:ext cx="239156" cy="327952"/>
            </a:xfrm>
            <a:custGeom>
              <a:avLst/>
              <a:gdLst/>
              <a:ahLst/>
              <a:cxnLst>
                <a:cxn ang="0">
                  <a:pos x="wd2" y="hd2"/>
                </a:cxn>
                <a:cxn ang="5400000">
                  <a:pos x="wd2" y="hd2"/>
                </a:cxn>
                <a:cxn ang="10800000">
                  <a:pos x="wd2" y="hd2"/>
                </a:cxn>
                <a:cxn ang="16200000">
                  <a:pos x="wd2" y="hd2"/>
                </a:cxn>
              </a:cxnLst>
              <a:rect l="0" t="0" r="r" b="b"/>
              <a:pathLst>
                <a:path w="16213" h="21600" fill="norm" stroke="1" extrusionOk="0">
                  <a:moveTo>
                    <a:pt x="0" y="0"/>
                  </a:moveTo>
                  <a:cubicBezTo>
                    <a:pt x="21007" y="3669"/>
                    <a:pt x="21600" y="10869"/>
                    <a:pt x="1778" y="21600"/>
                  </a:cubicBezTo>
                </a:path>
              </a:pathLst>
            </a:custGeom>
            <a:noFill/>
            <a:ln w="25400" cap="flat">
              <a:solidFill>
                <a:srgbClr val="000000"/>
              </a:solidFill>
              <a:prstDash val="solid"/>
              <a:miter lim="400000"/>
              <a:tailEnd type="triangle" w="med" len="med"/>
            </a:ln>
            <a:effectLst/>
          </p:spPr>
          <p:txBody>
            <a:bodyPr/>
            <a:lstStyle/>
            <a:p>
              <a:pPr/>
            </a:p>
          </p:txBody>
        </p:sp>
        <p:sp>
          <p:nvSpPr>
            <p:cNvPr id="1045" name="Connection Line"/>
            <p:cNvSpPr/>
            <p:nvPr/>
          </p:nvSpPr>
          <p:spPr>
            <a:xfrm>
              <a:off x="172629" y="1333944"/>
              <a:ext cx="239156" cy="327952"/>
            </a:xfrm>
            <a:custGeom>
              <a:avLst/>
              <a:gdLst/>
              <a:ahLst/>
              <a:cxnLst>
                <a:cxn ang="0">
                  <a:pos x="wd2" y="hd2"/>
                </a:cxn>
                <a:cxn ang="5400000">
                  <a:pos x="wd2" y="hd2"/>
                </a:cxn>
                <a:cxn ang="10800000">
                  <a:pos x="wd2" y="hd2"/>
                </a:cxn>
                <a:cxn ang="16200000">
                  <a:pos x="wd2" y="hd2"/>
                </a:cxn>
              </a:cxnLst>
              <a:rect l="0" t="0" r="r" b="b"/>
              <a:pathLst>
                <a:path w="16213" h="21600" fill="norm" stroke="1" extrusionOk="0">
                  <a:moveTo>
                    <a:pt x="0" y="0"/>
                  </a:moveTo>
                  <a:cubicBezTo>
                    <a:pt x="21007" y="3669"/>
                    <a:pt x="21600" y="10869"/>
                    <a:pt x="1778" y="21600"/>
                  </a:cubicBezTo>
                </a:path>
              </a:pathLst>
            </a:custGeom>
            <a:noFill/>
            <a:ln w="25400" cap="flat">
              <a:solidFill>
                <a:srgbClr val="000000"/>
              </a:solidFill>
              <a:prstDash val="solid"/>
              <a:miter lim="400000"/>
              <a:tailEnd type="triangle" w="med" len="med"/>
            </a:ln>
            <a:effectLst/>
          </p:spPr>
          <p:txBody>
            <a:bodyPr/>
            <a:lstStyle/>
            <a:p>
              <a:pPr/>
            </a:p>
          </p:txBody>
        </p:sp>
        <p:sp>
          <p:nvSpPr>
            <p:cNvPr id="1046" name="Connection Line"/>
            <p:cNvSpPr/>
            <p:nvPr/>
          </p:nvSpPr>
          <p:spPr>
            <a:xfrm>
              <a:off x="123369" y="3213118"/>
              <a:ext cx="239157" cy="327952"/>
            </a:xfrm>
            <a:custGeom>
              <a:avLst/>
              <a:gdLst/>
              <a:ahLst/>
              <a:cxnLst>
                <a:cxn ang="0">
                  <a:pos x="wd2" y="hd2"/>
                </a:cxn>
                <a:cxn ang="5400000">
                  <a:pos x="wd2" y="hd2"/>
                </a:cxn>
                <a:cxn ang="10800000">
                  <a:pos x="wd2" y="hd2"/>
                </a:cxn>
                <a:cxn ang="16200000">
                  <a:pos x="wd2" y="hd2"/>
                </a:cxn>
              </a:cxnLst>
              <a:rect l="0" t="0" r="r" b="b"/>
              <a:pathLst>
                <a:path w="16213" h="21600" fill="norm" stroke="1" extrusionOk="0">
                  <a:moveTo>
                    <a:pt x="0" y="0"/>
                  </a:moveTo>
                  <a:cubicBezTo>
                    <a:pt x="21007" y="3669"/>
                    <a:pt x="21600" y="10869"/>
                    <a:pt x="1778" y="21600"/>
                  </a:cubicBezTo>
                </a:path>
              </a:pathLst>
            </a:custGeom>
            <a:noFill/>
            <a:ln w="25400" cap="flat">
              <a:solidFill>
                <a:srgbClr val="000000"/>
              </a:solidFill>
              <a:prstDash val="solid"/>
              <a:miter lim="400000"/>
              <a:tailEnd type="triangle" w="med" len="med"/>
            </a:ln>
            <a:effectLst/>
          </p:spPr>
          <p:txBody>
            <a:bodyPr/>
            <a:lstStyle/>
            <a:p>
              <a:pPr/>
            </a:p>
          </p:txBody>
        </p:sp>
        <p:pic>
          <p:nvPicPr>
            <p:cNvPr id="1024" name="g_2^(m-1).pdf" descr="g_2^(m-1).pdf"/>
            <p:cNvPicPr>
              <a:picLocks noChangeAspect="1"/>
            </p:cNvPicPr>
            <p:nvPr/>
          </p:nvPicPr>
          <p:blipFill>
            <a:blip r:embed="rId17">
              <a:extLst/>
            </a:blip>
            <a:srcRect l="0" t="0" r="0" b="0"/>
            <a:stretch>
              <a:fillRect/>
            </a:stretch>
          </p:blipFill>
          <p:spPr>
            <a:xfrm>
              <a:off x="126544" y="915929"/>
              <a:ext cx="850901" cy="406401"/>
            </a:xfrm>
            <a:prstGeom prst="rect">
              <a:avLst/>
            </a:prstGeom>
            <a:ln w="12700" cap="flat">
              <a:noFill/>
              <a:miter lim="400000"/>
            </a:ln>
            <a:effectLst/>
          </p:spPr>
        </p:pic>
        <p:pic>
          <p:nvPicPr>
            <p:cNvPr id="1025" name="g_1^(m-1).pdf" descr="g_1^(m-1).pdf"/>
            <p:cNvPicPr>
              <a:picLocks noChangeAspect="1"/>
            </p:cNvPicPr>
            <p:nvPr/>
          </p:nvPicPr>
          <p:blipFill>
            <a:blip r:embed="rId18">
              <a:extLst/>
            </a:blip>
            <a:stretch>
              <a:fillRect/>
            </a:stretch>
          </p:blipFill>
          <p:spPr>
            <a:xfrm>
              <a:off x="176257" y="0"/>
              <a:ext cx="850901" cy="406400"/>
            </a:xfrm>
            <a:prstGeom prst="rect">
              <a:avLst/>
            </a:prstGeom>
            <a:ln w="12700" cap="flat">
              <a:noFill/>
              <a:miter lim="400000"/>
            </a:ln>
            <a:effectLst/>
          </p:spPr>
        </p:pic>
        <p:pic>
          <p:nvPicPr>
            <p:cNvPr id="1026" name="g_d_m-1^(m-1).pdf" descr="g_d_m-1^(m-1).pdf"/>
            <p:cNvPicPr>
              <a:picLocks noChangeAspect="1"/>
            </p:cNvPicPr>
            <p:nvPr/>
          </p:nvPicPr>
          <p:blipFill>
            <a:blip r:embed="rId19">
              <a:extLst/>
            </a:blip>
            <a:stretch>
              <a:fillRect/>
            </a:stretch>
          </p:blipFill>
          <p:spPr>
            <a:xfrm>
              <a:off x="0" y="2658959"/>
              <a:ext cx="850900" cy="444501"/>
            </a:xfrm>
            <a:prstGeom prst="rect">
              <a:avLst/>
            </a:prstGeom>
            <a:ln w="12700" cap="flat">
              <a:noFill/>
              <a:miter lim="400000"/>
            </a:ln>
            <a:effectLst/>
          </p:spPr>
        </p:pic>
      </p:grpSp>
      <p:pic>
        <p:nvPicPr>
          <p:cNvPr id="1028" name="Image" descr="Image"/>
          <p:cNvPicPr>
            <a:picLocks noChangeAspect="1"/>
          </p:cNvPicPr>
          <p:nvPr/>
        </p:nvPicPr>
        <p:blipFill>
          <a:blip r:embed="rId20">
            <a:extLst/>
          </a:blip>
          <a:stretch>
            <a:fillRect/>
          </a:stretch>
        </p:blipFill>
        <p:spPr>
          <a:xfrm>
            <a:off x="6293080" y="2420375"/>
            <a:ext cx="2692401" cy="850901"/>
          </a:xfrm>
          <a:prstGeom prst="rect">
            <a:avLst/>
          </a:prstGeom>
          <a:ln w="12700">
            <a:miter lim="400000"/>
          </a:ln>
        </p:spPr>
      </p:pic>
      <p:pic>
        <p:nvPicPr>
          <p:cNvPr id="1029" name="Image" descr="Image"/>
          <p:cNvPicPr>
            <a:picLocks noChangeAspect="1"/>
          </p:cNvPicPr>
          <p:nvPr/>
        </p:nvPicPr>
        <p:blipFill>
          <a:blip r:embed="rId21">
            <a:extLst/>
          </a:blip>
          <a:stretch>
            <a:fillRect/>
          </a:stretch>
        </p:blipFill>
        <p:spPr>
          <a:xfrm>
            <a:off x="9648170" y="2390494"/>
            <a:ext cx="1752601" cy="850901"/>
          </a:xfrm>
          <a:prstGeom prst="rect">
            <a:avLst/>
          </a:prstGeom>
          <a:ln w="12700">
            <a:miter lim="400000"/>
          </a:ln>
        </p:spPr>
      </p:pic>
      <p:pic>
        <p:nvPicPr>
          <p:cNvPr id="1030" name="hat_mathbf_y_=g(.pdf" descr="hat_mathbf_y_=g(.pdf"/>
          <p:cNvPicPr>
            <a:picLocks noChangeAspect="1"/>
          </p:cNvPicPr>
          <p:nvPr/>
        </p:nvPicPr>
        <p:blipFill>
          <a:blip r:embed="rId22">
            <a:extLst/>
          </a:blip>
          <a:stretch>
            <a:fillRect/>
          </a:stretch>
        </p:blipFill>
        <p:spPr>
          <a:xfrm>
            <a:off x="9939982" y="1325960"/>
            <a:ext cx="1574801" cy="381001"/>
          </a:xfrm>
          <a:prstGeom prst="rect">
            <a:avLst/>
          </a:prstGeom>
          <a:ln w="12700">
            <a:miter lim="400000"/>
          </a:ln>
        </p:spPr>
      </p:pic>
      <p:grpSp>
        <p:nvGrpSpPr>
          <p:cNvPr id="1036" name="Group"/>
          <p:cNvGrpSpPr/>
          <p:nvPr/>
        </p:nvGrpSpPr>
        <p:grpSpPr>
          <a:xfrm>
            <a:off x="56588" y="3386394"/>
            <a:ext cx="6835312" cy="2396555"/>
            <a:chOff x="0" y="0"/>
            <a:chExt cx="6835310" cy="2396554"/>
          </a:xfrm>
        </p:grpSpPr>
        <p:sp>
          <p:nvSpPr>
            <p:cNvPr id="1031" name="Rectangle"/>
            <p:cNvSpPr/>
            <p:nvPr/>
          </p:nvSpPr>
          <p:spPr>
            <a:xfrm>
              <a:off x="0" y="0"/>
              <a:ext cx="6835311" cy="2383756"/>
            </a:xfrm>
            <a:prstGeom prst="rect">
              <a:avLst/>
            </a:prstGeom>
            <a:solidFill>
              <a:srgbClr val="FFEDBE"/>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32" name="mathcal_L_n_=_||.pdf" descr="mathcal_L_n_=_||.pdf"/>
            <p:cNvPicPr>
              <a:picLocks noChangeAspect="1"/>
            </p:cNvPicPr>
            <p:nvPr/>
          </p:nvPicPr>
          <p:blipFill>
            <a:blip r:embed="rId23">
              <a:extLst/>
            </a:blip>
            <a:stretch>
              <a:fillRect/>
            </a:stretch>
          </p:blipFill>
          <p:spPr>
            <a:xfrm>
              <a:off x="4748514" y="897811"/>
              <a:ext cx="1968501" cy="355601"/>
            </a:xfrm>
            <a:prstGeom prst="rect">
              <a:avLst/>
            </a:prstGeom>
            <a:ln w="12700" cap="flat">
              <a:noFill/>
              <a:miter lim="400000"/>
            </a:ln>
            <a:effectLst/>
          </p:spPr>
        </p:pic>
        <p:sp>
          <p:nvSpPr>
            <p:cNvPr id="1033" name="Linear output activation"/>
            <p:cNvSpPr txBox="1"/>
            <p:nvPr/>
          </p:nvSpPr>
          <p:spPr>
            <a:xfrm>
              <a:off x="80114" y="144509"/>
              <a:ext cx="3647847"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a:solidFill>
                    <a:schemeClr val="accent1">
                      <a:hueOff val="114395"/>
                      <a:lumOff val="-24975"/>
                    </a:schemeClr>
                  </a:solidFill>
                </a:defRPr>
              </a:lvl1pPr>
            </a:lstStyle>
            <a:p>
              <a:pPr/>
              <a:r>
                <a:t>Linear output activation </a:t>
              </a:r>
            </a:p>
          </p:txBody>
        </p:sp>
        <p:pic>
          <p:nvPicPr>
            <p:cNvPr id="1034" name="hat_mathbf_y_=_m.pdf" descr="hat_mathbf_y_=_m.pdf"/>
            <p:cNvPicPr>
              <a:picLocks noChangeAspect="1"/>
            </p:cNvPicPr>
            <p:nvPr/>
          </p:nvPicPr>
          <p:blipFill>
            <a:blip r:embed="rId24">
              <a:extLst/>
            </a:blip>
            <a:stretch>
              <a:fillRect/>
            </a:stretch>
          </p:blipFill>
          <p:spPr>
            <a:xfrm>
              <a:off x="224373" y="897811"/>
              <a:ext cx="1168401" cy="355601"/>
            </a:xfrm>
            <a:prstGeom prst="rect">
              <a:avLst/>
            </a:prstGeom>
            <a:ln w="12700" cap="flat">
              <a:noFill/>
              <a:miter lim="400000"/>
            </a:ln>
            <a:effectLst/>
          </p:spPr>
        </p:pic>
        <p:pic>
          <p:nvPicPr>
            <p:cNvPr id="1035" name="delta_j^(M)_=_fr.pdf" descr="delta_j^(M)_=_fr.pdf"/>
            <p:cNvPicPr>
              <a:picLocks noChangeAspect="1"/>
            </p:cNvPicPr>
            <p:nvPr/>
          </p:nvPicPr>
          <p:blipFill>
            <a:blip r:embed="rId25">
              <a:extLst/>
            </a:blip>
            <a:stretch>
              <a:fillRect/>
            </a:stretch>
          </p:blipFill>
          <p:spPr>
            <a:xfrm>
              <a:off x="1004655" y="1545654"/>
              <a:ext cx="4826001" cy="850901"/>
            </a:xfrm>
            <a:prstGeom prst="rect">
              <a:avLst/>
            </a:prstGeom>
            <a:ln w="12700" cap="flat">
              <a:noFill/>
              <a:miter lim="400000"/>
            </a:ln>
            <a:effectLst/>
          </p:spPr>
        </p:pic>
      </p:grpSp>
      <p:grpSp>
        <p:nvGrpSpPr>
          <p:cNvPr id="1042" name="Group"/>
          <p:cNvGrpSpPr/>
          <p:nvPr/>
        </p:nvGrpSpPr>
        <p:grpSpPr>
          <a:xfrm>
            <a:off x="56588" y="5898067"/>
            <a:ext cx="6835312" cy="3439796"/>
            <a:chOff x="0" y="0"/>
            <a:chExt cx="6835310" cy="3439794"/>
          </a:xfrm>
        </p:grpSpPr>
        <p:sp>
          <p:nvSpPr>
            <p:cNvPr id="1037" name="Rectangle"/>
            <p:cNvSpPr/>
            <p:nvPr/>
          </p:nvSpPr>
          <p:spPr>
            <a:xfrm>
              <a:off x="0" y="0"/>
              <a:ext cx="6835311" cy="3439795"/>
            </a:xfrm>
            <a:prstGeom prst="rect">
              <a:avLst/>
            </a:prstGeom>
            <a:solidFill>
              <a:srgbClr val="FFEDBE"/>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38" name="Sigmoid output activation"/>
            <p:cNvSpPr txBox="1"/>
            <p:nvPr/>
          </p:nvSpPr>
          <p:spPr>
            <a:xfrm>
              <a:off x="112898" y="78784"/>
              <a:ext cx="3929177"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L="342900" indent="-342900" algn="l" defTabSz="457200">
                <a:defRPr>
                  <a:solidFill>
                    <a:schemeClr val="accent1">
                      <a:hueOff val="114395"/>
                      <a:lumOff val="-24975"/>
                    </a:schemeClr>
                  </a:solidFill>
                </a:defRPr>
              </a:lvl1pPr>
            </a:lstStyle>
            <a:p>
              <a:pPr/>
              <a:r>
                <a:t>Sigmoid output activation </a:t>
              </a:r>
            </a:p>
          </p:txBody>
        </p:sp>
        <p:pic>
          <p:nvPicPr>
            <p:cNvPr id="1039" name="hat_y_j_=_frac_1.pdf" descr="hat_y_j_=_frac_1.pdf"/>
            <p:cNvPicPr>
              <a:picLocks noChangeAspect="1"/>
            </p:cNvPicPr>
            <p:nvPr/>
          </p:nvPicPr>
          <p:blipFill>
            <a:blip r:embed="rId26">
              <a:extLst/>
            </a:blip>
            <a:stretch>
              <a:fillRect/>
            </a:stretch>
          </p:blipFill>
          <p:spPr>
            <a:xfrm>
              <a:off x="311810" y="560727"/>
              <a:ext cx="2794001" cy="825501"/>
            </a:xfrm>
            <a:prstGeom prst="rect">
              <a:avLst/>
            </a:prstGeom>
            <a:ln w="12700" cap="flat">
              <a:noFill/>
              <a:miter lim="400000"/>
            </a:ln>
            <a:effectLst/>
          </p:spPr>
        </p:pic>
        <p:pic>
          <p:nvPicPr>
            <p:cNvPr id="1040" name="mathcal_L_n=_sum.pdf" descr="mathcal_L_n=_sum.pdf"/>
            <p:cNvPicPr>
              <a:picLocks noChangeAspect="1"/>
            </p:cNvPicPr>
            <p:nvPr/>
          </p:nvPicPr>
          <p:blipFill>
            <a:blip r:embed="rId27">
              <a:extLst/>
            </a:blip>
            <a:stretch>
              <a:fillRect/>
            </a:stretch>
          </p:blipFill>
          <p:spPr>
            <a:xfrm>
              <a:off x="275367" y="1456799"/>
              <a:ext cx="5257801" cy="901701"/>
            </a:xfrm>
            <a:prstGeom prst="rect">
              <a:avLst/>
            </a:prstGeom>
            <a:ln w="12700" cap="flat">
              <a:noFill/>
              <a:miter lim="400000"/>
            </a:ln>
            <a:effectLst/>
          </p:spPr>
        </p:pic>
        <p:pic>
          <p:nvPicPr>
            <p:cNvPr id="1041" name="delta_j^(M)_=_fr.pdf" descr="delta_j^(M)_=_fr.pdf"/>
            <p:cNvPicPr>
              <a:picLocks noChangeAspect="1"/>
            </p:cNvPicPr>
            <p:nvPr/>
          </p:nvPicPr>
          <p:blipFill>
            <a:blip r:embed="rId28">
              <a:extLst/>
            </a:blip>
            <a:stretch>
              <a:fillRect/>
            </a:stretch>
          </p:blipFill>
          <p:spPr>
            <a:xfrm>
              <a:off x="81587" y="2518771"/>
              <a:ext cx="3644901" cy="850901"/>
            </a:xfrm>
            <a:prstGeom prst="rect">
              <a:avLst/>
            </a:prstGeom>
            <a:ln w="12700" cap="flat">
              <a:noFill/>
              <a:miter lim="400000"/>
            </a:ln>
            <a:effectLst/>
          </p:spPr>
        </p:pic>
      </p:grpSp>
      <p:pic>
        <p:nvPicPr>
          <p:cNvPr id="1043" name="J(_mathbf_W_)_=_.pdf" descr="J(_mathbf_W_)_=_.pdf"/>
          <p:cNvPicPr>
            <a:picLocks noChangeAspect="1"/>
          </p:cNvPicPr>
          <p:nvPr/>
        </p:nvPicPr>
        <p:blipFill>
          <a:blip r:embed="rId29">
            <a:extLst/>
          </a:blip>
          <a:stretch>
            <a:fillRect/>
          </a:stretch>
        </p:blipFill>
        <p:spPr>
          <a:xfrm>
            <a:off x="183356" y="2191281"/>
            <a:ext cx="5669019" cy="96631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6" grpId="1"/>
      <p:bldP build="whole" bldLvl="1" animBg="1" rev="0" advAuto="0" spid="1042" grpId="2"/>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04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pic>
        <p:nvPicPr>
          <p:cNvPr id="1050" name="Image" descr="Image"/>
          <p:cNvPicPr>
            <a:picLocks noChangeAspect="1"/>
          </p:cNvPicPr>
          <p:nvPr/>
        </p:nvPicPr>
        <p:blipFill>
          <a:blip r:embed="rId2">
            <a:extLst/>
          </a:blip>
          <a:stretch>
            <a:fillRect/>
          </a:stretch>
        </p:blipFill>
        <p:spPr>
          <a:xfrm>
            <a:off x="655612" y="1413982"/>
            <a:ext cx="419101" cy="254001"/>
          </a:xfrm>
          <a:prstGeom prst="rect">
            <a:avLst/>
          </a:prstGeom>
          <a:ln w="12700">
            <a:miter lim="400000"/>
          </a:ln>
        </p:spPr>
      </p:pic>
      <p:pic>
        <p:nvPicPr>
          <p:cNvPr id="1051" name="Image" descr="Image"/>
          <p:cNvPicPr>
            <a:picLocks noChangeAspect="1"/>
          </p:cNvPicPr>
          <p:nvPr/>
        </p:nvPicPr>
        <p:blipFill>
          <a:blip r:embed="rId3">
            <a:extLst/>
          </a:blip>
          <a:stretch>
            <a:fillRect/>
          </a:stretch>
        </p:blipFill>
        <p:spPr>
          <a:xfrm>
            <a:off x="262999" y="1471132"/>
            <a:ext cx="190501" cy="139701"/>
          </a:xfrm>
          <a:prstGeom prst="rect">
            <a:avLst/>
          </a:prstGeom>
          <a:ln w="12700">
            <a:miter lim="400000"/>
          </a:ln>
        </p:spPr>
      </p:pic>
      <p:pic>
        <p:nvPicPr>
          <p:cNvPr id="1052" name="Image" descr="Image"/>
          <p:cNvPicPr>
            <a:picLocks noChangeAspect="1"/>
          </p:cNvPicPr>
          <p:nvPr/>
        </p:nvPicPr>
        <p:blipFill>
          <a:blip r:embed="rId2">
            <a:extLst/>
          </a:blip>
          <a:stretch>
            <a:fillRect/>
          </a:stretch>
        </p:blipFill>
        <p:spPr>
          <a:xfrm>
            <a:off x="3193438" y="1413982"/>
            <a:ext cx="419101" cy="254001"/>
          </a:xfrm>
          <a:prstGeom prst="rect">
            <a:avLst/>
          </a:prstGeom>
          <a:ln w="12700">
            <a:miter lim="400000"/>
          </a:ln>
        </p:spPr>
      </p:pic>
      <p:pic>
        <p:nvPicPr>
          <p:cNvPr id="1053" name="Image" descr="Image"/>
          <p:cNvPicPr>
            <a:picLocks noChangeAspect="1"/>
          </p:cNvPicPr>
          <p:nvPr/>
        </p:nvPicPr>
        <p:blipFill>
          <a:blip r:embed="rId2">
            <a:extLst/>
          </a:blip>
          <a:stretch>
            <a:fillRect/>
          </a:stretch>
        </p:blipFill>
        <p:spPr>
          <a:xfrm>
            <a:off x="5515363" y="1413982"/>
            <a:ext cx="419101" cy="254001"/>
          </a:xfrm>
          <a:prstGeom prst="rect">
            <a:avLst/>
          </a:prstGeom>
          <a:ln w="12700">
            <a:miter lim="400000"/>
          </a:ln>
        </p:spPr>
      </p:pic>
      <p:pic>
        <p:nvPicPr>
          <p:cNvPr id="1054" name="Image" descr="Image"/>
          <p:cNvPicPr>
            <a:picLocks noChangeAspect="1"/>
          </p:cNvPicPr>
          <p:nvPr/>
        </p:nvPicPr>
        <p:blipFill>
          <a:blip r:embed="rId2">
            <a:extLst/>
          </a:blip>
          <a:stretch>
            <a:fillRect/>
          </a:stretch>
        </p:blipFill>
        <p:spPr>
          <a:xfrm>
            <a:off x="8177943" y="1413982"/>
            <a:ext cx="419101" cy="254001"/>
          </a:xfrm>
          <a:prstGeom prst="rect">
            <a:avLst/>
          </a:prstGeom>
          <a:ln w="12700">
            <a:miter lim="400000"/>
          </a:ln>
        </p:spPr>
      </p:pic>
      <p:pic>
        <p:nvPicPr>
          <p:cNvPr id="1055" name="Image" descr="Image"/>
          <p:cNvPicPr>
            <a:picLocks noChangeAspect="1"/>
          </p:cNvPicPr>
          <p:nvPr/>
        </p:nvPicPr>
        <p:blipFill>
          <a:blip r:embed="rId4">
            <a:extLst/>
          </a:blip>
          <a:stretch>
            <a:fillRect/>
          </a:stretch>
        </p:blipFill>
        <p:spPr>
          <a:xfrm>
            <a:off x="8799155" y="1515582"/>
            <a:ext cx="317501" cy="50801"/>
          </a:xfrm>
          <a:prstGeom prst="rect">
            <a:avLst/>
          </a:prstGeom>
          <a:ln w="12700">
            <a:miter lim="400000"/>
          </a:ln>
        </p:spPr>
      </p:pic>
      <p:pic>
        <p:nvPicPr>
          <p:cNvPr id="1056" name="Image" descr="Image"/>
          <p:cNvPicPr>
            <a:picLocks noChangeAspect="1"/>
          </p:cNvPicPr>
          <p:nvPr/>
        </p:nvPicPr>
        <p:blipFill>
          <a:blip r:embed="rId2">
            <a:extLst/>
          </a:blip>
          <a:stretch>
            <a:fillRect/>
          </a:stretch>
        </p:blipFill>
        <p:spPr>
          <a:xfrm>
            <a:off x="9318769" y="1413982"/>
            <a:ext cx="419101" cy="254001"/>
          </a:xfrm>
          <a:prstGeom prst="rect">
            <a:avLst/>
          </a:prstGeom>
          <a:ln w="12700">
            <a:miter lim="400000"/>
          </a:ln>
        </p:spPr>
      </p:pic>
      <p:pic>
        <p:nvPicPr>
          <p:cNvPr id="1057" name="Image" descr="Image"/>
          <p:cNvPicPr>
            <a:picLocks noChangeAspect="1"/>
          </p:cNvPicPr>
          <p:nvPr/>
        </p:nvPicPr>
        <p:blipFill>
          <a:blip r:embed="rId5">
            <a:extLst/>
          </a:blip>
          <a:stretch>
            <a:fillRect/>
          </a:stretch>
        </p:blipFill>
        <p:spPr>
          <a:xfrm>
            <a:off x="3687650" y="1294210"/>
            <a:ext cx="1752601" cy="381001"/>
          </a:xfrm>
          <a:prstGeom prst="rect">
            <a:avLst/>
          </a:prstGeom>
          <a:ln w="12700">
            <a:miter lim="400000"/>
          </a:ln>
        </p:spPr>
      </p:pic>
      <p:pic>
        <p:nvPicPr>
          <p:cNvPr id="1058" name="Image" descr="Image"/>
          <p:cNvPicPr>
            <a:picLocks noChangeAspect="1"/>
          </p:cNvPicPr>
          <p:nvPr/>
        </p:nvPicPr>
        <p:blipFill>
          <a:blip r:embed="rId6">
            <a:extLst/>
          </a:blip>
          <a:stretch>
            <a:fillRect/>
          </a:stretch>
        </p:blipFill>
        <p:spPr>
          <a:xfrm>
            <a:off x="6020030" y="1338660"/>
            <a:ext cx="2044701" cy="355601"/>
          </a:xfrm>
          <a:prstGeom prst="rect">
            <a:avLst/>
          </a:prstGeom>
          <a:ln w="12700">
            <a:miter lim="400000"/>
          </a:ln>
        </p:spPr>
      </p:pic>
      <p:pic>
        <p:nvPicPr>
          <p:cNvPr id="1059" name="Image" descr="Image"/>
          <p:cNvPicPr>
            <a:picLocks noChangeAspect="1"/>
          </p:cNvPicPr>
          <p:nvPr/>
        </p:nvPicPr>
        <p:blipFill>
          <a:blip r:embed="rId7">
            <a:extLst/>
          </a:blip>
          <a:stretch>
            <a:fillRect/>
          </a:stretch>
        </p:blipFill>
        <p:spPr>
          <a:xfrm>
            <a:off x="1257775" y="1338660"/>
            <a:ext cx="1752601" cy="292101"/>
          </a:xfrm>
          <a:prstGeom prst="rect">
            <a:avLst/>
          </a:prstGeom>
          <a:ln w="12700">
            <a:miter lim="400000"/>
          </a:ln>
        </p:spPr>
      </p:pic>
      <p:pic>
        <p:nvPicPr>
          <p:cNvPr id="1060" name="Image" descr="Image"/>
          <p:cNvPicPr>
            <a:picLocks noChangeAspect="1"/>
          </p:cNvPicPr>
          <p:nvPr/>
        </p:nvPicPr>
        <p:blipFill>
          <a:blip r:embed="rId8">
            <a:extLst/>
          </a:blip>
          <a:stretch>
            <a:fillRect/>
          </a:stretch>
        </p:blipFill>
        <p:spPr>
          <a:xfrm>
            <a:off x="9939981" y="1338660"/>
            <a:ext cx="2336801" cy="355601"/>
          </a:xfrm>
          <a:prstGeom prst="rect">
            <a:avLst/>
          </a:prstGeom>
          <a:ln w="12700">
            <a:miter lim="400000"/>
          </a:ln>
        </p:spPr>
      </p:pic>
      <p:grpSp>
        <p:nvGrpSpPr>
          <p:cNvPr id="1091" name="Group"/>
          <p:cNvGrpSpPr/>
          <p:nvPr/>
        </p:nvGrpSpPr>
        <p:grpSpPr>
          <a:xfrm>
            <a:off x="9146656" y="4150830"/>
            <a:ext cx="3681418" cy="5102339"/>
            <a:chOff x="0" y="0"/>
            <a:chExt cx="3681417" cy="5102338"/>
          </a:xfrm>
        </p:grpSpPr>
        <p:sp>
          <p:nvSpPr>
            <p:cNvPr id="1061" name="Oval"/>
            <p:cNvSpPr/>
            <p:nvPr/>
          </p:nvSpPr>
          <p:spPr>
            <a:xfrm>
              <a:off x="0" y="811789"/>
              <a:ext cx="988064"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62" name="Oval"/>
            <p:cNvSpPr/>
            <p:nvPr/>
          </p:nvSpPr>
          <p:spPr>
            <a:xfrm>
              <a:off x="0" y="1776588"/>
              <a:ext cx="988064"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63" name="Oval"/>
            <p:cNvSpPr/>
            <p:nvPr/>
          </p:nvSpPr>
          <p:spPr>
            <a:xfrm>
              <a:off x="0" y="3706186"/>
              <a:ext cx="988064"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64" name="Image" descr="Image"/>
            <p:cNvPicPr>
              <a:picLocks noChangeAspect="1"/>
            </p:cNvPicPr>
            <p:nvPr/>
          </p:nvPicPr>
          <p:blipFill>
            <a:blip r:embed="rId4">
              <a:extLst/>
            </a:blip>
            <a:stretch>
              <a:fillRect/>
            </a:stretch>
          </p:blipFill>
          <p:spPr>
            <a:xfrm rot="16200000">
              <a:off x="470633" y="3074667"/>
              <a:ext cx="317501" cy="50801"/>
            </a:xfrm>
            <a:prstGeom prst="rect">
              <a:avLst/>
            </a:prstGeom>
            <a:ln w="12700" cap="flat">
              <a:noFill/>
              <a:miter lim="400000"/>
            </a:ln>
            <a:effectLst/>
          </p:spPr>
        </p:pic>
        <p:pic>
          <p:nvPicPr>
            <p:cNvPr id="1065" name="Image" descr="Image"/>
            <p:cNvPicPr>
              <a:picLocks noChangeAspect="1"/>
            </p:cNvPicPr>
            <p:nvPr/>
          </p:nvPicPr>
          <p:blipFill>
            <a:blip r:embed="rId4">
              <a:extLst/>
            </a:blip>
            <a:stretch>
              <a:fillRect/>
            </a:stretch>
          </p:blipFill>
          <p:spPr>
            <a:xfrm rot="16200000">
              <a:off x="3163206" y="3623586"/>
              <a:ext cx="317501" cy="50801"/>
            </a:xfrm>
            <a:prstGeom prst="rect">
              <a:avLst/>
            </a:prstGeom>
            <a:ln w="12700" cap="flat">
              <a:noFill/>
              <a:miter lim="400000"/>
            </a:ln>
            <a:effectLst/>
          </p:spPr>
        </p:pic>
        <p:sp>
          <p:nvSpPr>
            <p:cNvPr id="1066" name="Line"/>
            <p:cNvSpPr/>
            <p:nvPr/>
          </p:nvSpPr>
          <p:spPr>
            <a:xfrm flipV="1">
              <a:off x="1022239" y="308859"/>
              <a:ext cx="1912208" cy="873512"/>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67" name="Line"/>
            <p:cNvSpPr/>
            <p:nvPr/>
          </p:nvSpPr>
          <p:spPr>
            <a:xfrm>
              <a:off x="1022110" y="1183830"/>
              <a:ext cx="1908077" cy="189041"/>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68" name="Line"/>
            <p:cNvSpPr/>
            <p:nvPr/>
          </p:nvSpPr>
          <p:spPr>
            <a:xfrm>
              <a:off x="1027808" y="1181098"/>
              <a:ext cx="1909290" cy="126016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69" name="Line"/>
            <p:cNvSpPr/>
            <p:nvPr/>
          </p:nvSpPr>
          <p:spPr>
            <a:xfrm>
              <a:off x="1026847" y="1205926"/>
              <a:ext cx="1908869" cy="3482338"/>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70" name="Line"/>
            <p:cNvSpPr/>
            <p:nvPr/>
          </p:nvSpPr>
          <p:spPr>
            <a:xfrm flipV="1">
              <a:off x="974313" y="353522"/>
              <a:ext cx="1957261" cy="370964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71" name="Line"/>
            <p:cNvSpPr/>
            <p:nvPr/>
          </p:nvSpPr>
          <p:spPr>
            <a:xfrm flipV="1">
              <a:off x="994565" y="376959"/>
              <a:ext cx="2019500" cy="1796012"/>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72" name="Line"/>
            <p:cNvSpPr/>
            <p:nvPr/>
          </p:nvSpPr>
          <p:spPr>
            <a:xfrm flipV="1">
              <a:off x="994436" y="1436853"/>
              <a:ext cx="1941223" cy="737578"/>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73" name="Line"/>
            <p:cNvSpPr/>
            <p:nvPr/>
          </p:nvSpPr>
          <p:spPr>
            <a:xfrm>
              <a:off x="1000134" y="2171698"/>
              <a:ext cx="1927188" cy="300712"/>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74" name="Line"/>
            <p:cNvSpPr/>
            <p:nvPr/>
          </p:nvSpPr>
          <p:spPr>
            <a:xfrm>
              <a:off x="970490" y="2164167"/>
              <a:ext cx="2020441" cy="2592393"/>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75" name="Line"/>
            <p:cNvSpPr/>
            <p:nvPr/>
          </p:nvSpPr>
          <p:spPr>
            <a:xfrm>
              <a:off x="968149" y="4082361"/>
              <a:ext cx="2018848" cy="619501"/>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76" name="Line"/>
            <p:cNvSpPr/>
            <p:nvPr/>
          </p:nvSpPr>
          <p:spPr>
            <a:xfrm flipV="1">
              <a:off x="971124" y="2415552"/>
              <a:ext cx="1917835" cy="162914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77" name="Line"/>
            <p:cNvSpPr/>
            <p:nvPr/>
          </p:nvSpPr>
          <p:spPr>
            <a:xfrm flipV="1">
              <a:off x="967861" y="1421513"/>
              <a:ext cx="1958258" cy="2670440"/>
            </a:xfrm>
            <a:prstGeom prst="line">
              <a:avLst/>
            </a:prstGeom>
            <a:noFill/>
            <a:ln w="25400" cap="flat">
              <a:solidFill>
                <a:srgbClr val="8AB2E3"/>
              </a:solidFill>
              <a:prstDash val="solid"/>
              <a:miter lim="400000"/>
              <a:tailEnd type="triangle" w="med" len="med"/>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78" name="Circle"/>
            <p:cNvSpPr/>
            <p:nvPr/>
          </p:nvSpPr>
          <p:spPr>
            <a:xfrm>
              <a:off x="2943256" y="0"/>
              <a:ext cx="717361" cy="717360"/>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79" name="Circle"/>
            <p:cNvSpPr/>
            <p:nvPr/>
          </p:nvSpPr>
          <p:spPr>
            <a:xfrm>
              <a:off x="2943256" y="964798"/>
              <a:ext cx="717361"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080" name="Circle"/>
            <p:cNvSpPr/>
            <p:nvPr/>
          </p:nvSpPr>
          <p:spPr>
            <a:xfrm>
              <a:off x="2964057" y="4384978"/>
              <a:ext cx="717361"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81" name="z_1^(m).pdf" descr="z_1^(m).pdf"/>
            <p:cNvPicPr>
              <a:picLocks noChangeAspect="1"/>
            </p:cNvPicPr>
            <p:nvPr/>
          </p:nvPicPr>
          <p:blipFill>
            <a:blip r:embed="rId9">
              <a:extLst/>
            </a:blip>
            <a:stretch>
              <a:fillRect/>
            </a:stretch>
          </p:blipFill>
          <p:spPr>
            <a:xfrm>
              <a:off x="3047936" y="142779"/>
              <a:ext cx="533401" cy="406401"/>
            </a:xfrm>
            <a:prstGeom prst="rect">
              <a:avLst/>
            </a:prstGeom>
            <a:ln w="12700" cap="flat">
              <a:noFill/>
              <a:miter lim="400000"/>
            </a:ln>
            <a:effectLst/>
          </p:spPr>
        </p:pic>
        <p:pic>
          <p:nvPicPr>
            <p:cNvPr id="1082" name="z_2^(m).pdf" descr="z_2^(m).pdf"/>
            <p:cNvPicPr>
              <a:picLocks noChangeAspect="1"/>
            </p:cNvPicPr>
            <p:nvPr/>
          </p:nvPicPr>
          <p:blipFill>
            <a:blip r:embed="rId10">
              <a:extLst/>
            </a:blip>
            <a:stretch>
              <a:fillRect/>
            </a:stretch>
          </p:blipFill>
          <p:spPr>
            <a:xfrm>
              <a:off x="3047936" y="1120278"/>
              <a:ext cx="533401" cy="406401"/>
            </a:xfrm>
            <a:prstGeom prst="rect">
              <a:avLst/>
            </a:prstGeom>
            <a:ln w="12700" cap="flat">
              <a:noFill/>
              <a:miter lim="400000"/>
            </a:ln>
            <a:effectLst/>
          </p:spPr>
        </p:pic>
        <p:pic>
          <p:nvPicPr>
            <p:cNvPr id="1083" name="z_d_m^(m).pdf" descr="z_d_m^(m).pdf"/>
            <p:cNvPicPr>
              <a:picLocks noChangeAspect="1"/>
            </p:cNvPicPr>
            <p:nvPr/>
          </p:nvPicPr>
          <p:blipFill>
            <a:blip r:embed="rId11">
              <a:extLst/>
            </a:blip>
            <a:stretch>
              <a:fillRect/>
            </a:stretch>
          </p:blipFill>
          <p:spPr>
            <a:xfrm>
              <a:off x="3068737" y="4521408"/>
              <a:ext cx="533401" cy="444501"/>
            </a:xfrm>
            <a:prstGeom prst="rect">
              <a:avLst/>
            </a:prstGeom>
            <a:ln w="12700" cap="flat">
              <a:noFill/>
              <a:miter lim="400000"/>
            </a:ln>
            <a:effectLst/>
          </p:spPr>
        </p:pic>
        <p:sp>
          <p:nvSpPr>
            <p:cNvPr id="1084" name="Circle"/>
            <p:cNvSpPr/>
            <p:nvPr/>
          </p:nvSpPr>
          <p:spPr>
            <a:xfrm>
              <a:off x="2949886" y="2103798"/>
              <a:ext cx="717361" cy="717361"/>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85" name="z_3^(m).pdf" descr="z_3^(m).pdf"/>
            <p:cNvPicPr>
              <a:picLocks noChangeAspect="1"/>
            </p:cNvPicPr>
            <p:nvPr/>
          </p:nvPicPr>
          <p:blipFill>
            <a:blip r:embed="rId12">
              <a:extLst/>
            </a:blip>
            <a:stretch>
              <a:fillRect/>
            </a:stretch>
          </p:blipFill>
          <p:spPr>
            <a:xfrm>
              <a:off x="3055256" y="2259278"/>
              <a:ext cx="533401" cy="406401"/>
            </a:xfrm>
            <a:prstGeom prst="rect">
              <a:avLst/>
            </a:prstGeom>
            <a:ln w="12700" cap="flat">
              <a:noFill/>
              <a:miter lim="400000"/>
            </a:ln>
            <a:effectLst/>
          </p:spPr>
        </p:pic>
        <p:pic>
          <p:nvPicPr>
            <p:cNvPr id="1086" name="z_1^(m-1).pdf" descr="z_1^(m-1).pdf"/>
            <p:cNvPicPr>
              <a:picLocks noChangeAspect="1"/>
            </p:cNvPicPr>
            <p:nvPr/>
          </p:nvPicPr>
          <p:blipFill>
            <a:blip r:embed="rId13">
              <a:extLst/>
            </a:blip>
            <a:stretch>
              <a:fillRect/>
            </a:stretch>
          </p:blipFill>
          <p:spPr>
            <a:xfrm>
              <a:off x="57947" y="967269"/>
              <a:ext cx="838201" cy="406401"/>
            </a:xfrm>
            <a:prstGeom prst="rect">
              <a:avLst/>
            </a:prstGeom>
            <a:ln w="12700" cap="flat">
              <a:noFill/>
              <a:miter lim="400000"/>
            </a:ln>
            <a:effectLst/>
          </p:spPr>
        </p:pic>
        <p:pic>
          <p:nvPicPr>
            <p:cNvPr id="1087" name="z_2^(m-1).pdf" descr="z_2^(m-1).pdf"/>
            <p:cNvPicPr>
              <a:picLocks noChangeAspect="1"/>
            </p:cNvPicPr>
            <p:nvPr/>
          </p:nvPicPr>
          <p:blipFill>
            <a:blip r:embed="rId14">
              <a:extLst/>
            </a:blip>
            <a:stretch>
              <a:fillRect/>
            </a:stretch>
          </p:blipFill>
          <p:spPr>
            <a:xfrm>
              <a:off x="77949" y="1954293"/>
              <a:ext cx="838201" cy="406401"/>
            </a:xfrm>
            <a:prstGeom prst="rect">
              <a:avLst/>
            </a:prstGeom>
            <a:ln w="12700" cap="flat">
              <a:noFill/>
              <a:miter lim="400000"/>
            </a:ln>
            <a:effectLst/>
          </p:spPr>
        </p:pic>
        <p:pic>
          <p:nvPicPr>
            <p:cNvPr id="1088" name="z_d_m-1^(m-1).pdf" descr="z_d_m-1^(m-1).pdf"/>
            <p:cNvPicPr>
              <a:picLocks noChangeAspect="1"/>
            </p:cNvPicPr>
            <p:nvPr/>
          </p:nvPicPr>
          <p:blipFill>
            <a:blip r:embed="rId15">
              <a:extLst/>
            </a:blip>
            <a:stretch>
              <a:fillRect/>
            </a:stretch>
          </p:blipFill>
          <p:spPr>
            <a:xfrm>
              <a:off x="74931" y="3839442"/>
              <a:ext cx="838201" cy="444501"/>
            </a:xfrm>
            <a:prstGeom prst="rect">
              <a:avLst/>
            </a:prstGeom>
            <a:ln w="12700" cap="flat">
              <a:noFill/>
              <a:miter lim="400000"/>
            </a:ln>
            <a:effectLst/>
          </p:spPr>
        </p:pic>
        <p:pic>
          <p:nvPicPr>
            <p:cNvPr id="1089" name="w_1,1^(m).pdf" descr="w_1,1^(m).pdf"/>
            <p:cNvPicPr>
              <a:picLocks noChangeAspect="1"/>
            </p:cNvPicPr>
            <p:nvPr/>
          </p:nvPicPr>
          <p:blipFill>
            <a:blip r:embed="rId16">
              <a:extLst/>
            </a:blip>
            <a:stretch>
              <a:fillRect/>
            </a:stretch>
          </p:blipFill>
          <p:spPr>
            <a:xfrm>
              <a:off x="1728561" y="181059"/>
              <a:ext cx="609601" cy="444501"/>
            </a:xfrm>
            <a:prstGeom prst="rect">
              <a:avLst/>
            </a:prstGeom>
            <a:ln w="12700" cap="flat">
              <a:noFill/>
              <a:miter lim="400000"/>
            </a:ln>
            <a:effectLst/>
          </p:spPr>
        </p:pic>
        <p:pic>
          <p:nvPicPr>
            <p:cNvPr id="1090" name="w_1,d_m^(m).pdf" descr="w_1,d_m^(m).pdf"/>
            <p:cNvPicPr>
              <a:picLocks noChangeAspect="1"/>
            </p:cNvPicPr>
            <p:nvPr/>
          </p:nvPicPr>
          <p:blipFill>
            <a:blip r:embed="rId17">
              <a:extLst/>
            </a:blip>
            <a:stretch>
              <a:fillRect/>
            </a:stretch>
          </p:blipFill>
          <p:spPr>
            <a:xfrm>
              <a:off x="2425871" y="3331404"/>
              <a:ext cx="711201" cy="469901"/>
            </a:xfrm>
            <a:prstGeom prst="rect">
              <a:avLst/>
            </a:prstGeom>
            <a:ln w="12700" cap="flat">
              <a:noFill/>
              <a:miter lim="400000"/>
            </a:ln>
            <a:effectLst/>
          </p:spPr>
        </p:pic>
      </p:grpSp>
      <p:grpSp>
        <p:nvGrpSpPr>
          <p:cNvPr id="1098" name="Group"/>
          <p:cNvGrpSpPr/>
          <p:nvPr/>
        </p:nvGrpSpPr>
        <p:grpSpPr>
          <a:xfrm>
            <a:off x="10010891" y="4804402"/>
            <a:ext cx="1027158" cy="3541070"/>
            <a:chOff x="0" y="0"/>
            <a:chExt cx="1027157" cy="3541069"/>
          </a:xfrm>
        </p:grpSpPr>
        <p:sp>
          <p:nvSpPr>
            <p:cNvPr id="1114" name="Connection Line"/>
            <p:cNvSpPr/>
            <p:nvPr/>
          </p:nvSpPr>
          <p:spPr>
            <a:xfrm>
              <a:off x="187666" y="444685"/>
              <a:ext cx="239156" cy="327952"/>
            </a:xfrm>
            <a:custGeom>
              <a:avLst/>
              <a:gdLst/>
              <a:ahLst/>
              <a:cxnLst>
                <a:cxn ang="0">
                  <a:pos x="wd2" y="hd2"/>
                </a:cxn>
                <a:cxn ang="5400000">
                  <a:pos x="wd2" y="hd2"/>
                </a:cxn>
                <a:cxn ang="10800000">
                  <a:pos x="wd2" y="hd2"/>
                </a:cxn>
                <a:cxn ang="16200000">
                  <a:pos x="wd2" y="hd2"/>
                </a:cxn>
              </a:cxnLst>
              <a:rect l="0" t="0" r="r" b="b"/>
              <a:pathLst>
                <a:path w="16213" h="21600" fill="norm" stroke="1" extrusionOk="0">
                  <a:moveTo>
                    <a:pt x="0" y="0"/>
                  </a:moveTo>
                  <a:cubicBezTo>
                    <a:pt x="21007" y="3669"/>
                    <a:pt x="21600" y="10869"/>
                    <a:pt x="1778" y="21600"/>
                  </a:cubicBezTo>
                </a:path>
              </a:pathLst>
            </a:custGeom>
            <a:noFill/>
            <a:ln w="25400" cap="flat">
              <a:solidFill>
                <a:srgbClr val="000000"/>
              </a:solidFill>
              <a:prstDash val="solid"/>
              <a:miter lim="400000"/>
              <a:tailEnd type="triangle" w="med" len="med"/>
            </a:ln>
            <a:effectLst/>
          </p:spPr>
          <p:txBody>
            <a:bodyPr/>
            <a:lstStyle/>
            <a:p>
              <a:pPr/>
            </a:p>
          </p:txBody>
        </p:sp>
        <p:sp>
          <p:nvSpPr>
            <p:cNvPr id="1115" name="Connection Line"/>
            <p:cNvSpPr/>
            <p:nvPr/>
          </p:nvSpPr>
          <p:spPr>
            <a:xfrm>
              <a:off x="172629" y="1333944"/>
              <a:ext cx="239156" cy="327952"/>
            </a:xfrm>
            <a:custGeom>
              <a:avLst/>
              <a:gdLst/>
              <a:ahLst/>
              <a:cxnLst>
                <a:cxn ang="0">
                  <a:pos x="wd2" y="hd2"/>
                </a:cxn>
                <a:cxn ang="5400000">
                  <a:pos x="wd2" y="hd2"/>
                </a:cxn>
                <a:cxn ang="10800000">
                  <a:pos x="wd2" y="hd2"/>
                </a:cxn>
                <a:cxn ang="16200000">
                  <a:pos x="wd2" y="hd2"/>
                </a:cxn>
              </a:cxnLst>
              <a:rect l="0" t="0" r="r" b="b"/>
              <a:pathLst>
                <a:path w="16213" h="21600" fill="norm" stroke="1" extrusionOk="0">
                  <a:moveTo>
                    <a:pt x="0" y="0"/>
                  </a:moveTo>
                  <a:cubicBezTo>
                    <a:pt x="21007" y="3669"/>
                    <a:pt x="21600" y="10869"/>
                    <a:pt x="1778" y="21600"/>
                  </a:cubicBezTo>
                </a:path>
              </a:pathLst>
            </a:custGeom>
            <a:noFill/>
            <a:ln w="25400" cap="flat">
              <a:solidFill>
                <a:srgbClr val="000000"/>
              </a:solidFill>
              <a:prstDash val="solid"/>
              <a:miter lim="400000"/>
              <a:tailEnd type="triangle" w="med" len="med"/>
            </a:ln>
            <a:effectLst/>
          </p:spPr>
          <p:txBody>
            <a:bodyPr/>
            <a:lstStyle/>
            <a:p>
              <a:pPr/>
            </a:p>
          </p:txBody>
        </p:sp>
        <p:sp>
          <p:nvSpPr>
            <p:cNvPr id="1116" name="Connection Line"/>
            <p:cNvSpPr/>
            <p:nvPr/>
          </p:nvSpPr>
          <p:spPr>
            <a:xfrm>
              <a:off x="123369" y="3213118"/>
              <a:ext cx="239157" cy="327952"/>
            </a:xfrm>
            <a:custGeom>
              <a:avLst/>
              <a:gdLst/>
              <a:ahLst/>
              <a:cxnLst>
                <a:cxn ang="0">
                  <a:pos x="wd2" y="hd2"/>
                </a:cxn>
                <a:cxn ang="5400000">
                  <a:pos x="wd2" y="hd2"/>
                </a:cxn>
                <a:cxn ang="10800000">
                  <a:pos x="wd2" y="hd2"/>
                </a:cxn>
                <a:cxn ang="16200000">
                  <a:pos x="wd2" y="hd2"/>
                </a:cxn>
              </a:cxnLst>
              <a:rect l="0" t="0" r="r" b="b"/>
              <a:pathLst>
                <a:path w="16213" h="21600" fill="norm" stroke="1" extrusionOk="0">
                  <a:moveTo>
                    <a:pt x="0" y="0"/>
                  </a:moveTo>
                  <a:cubicBezTo>
                    <a:pt x="21007" y="3669"/>
                    <a:pt x="21600" y="10869"/>
                    <a:pt x="1778" y="21600"/>
                  </a:cubicBezTo>
                </a:path>
              </a:pathLst>
            </a:custGeom>
            <a:noFill/>
            <a:ln w="25400" cap="flat">
              <a:solidFill>
                <a:srgbClr val="000000"/>
              </a:solidFill>
              <a:prstDash val="solid"/>
              <a:miter lim="400000"/>
              <a:tailEnd type="triangle" w="med" len="med"/>
            </a:ln>
            <a:effectLst/>
          </p:spPr>
          <p:txBody>
            <a:bodyPr/>
            <a:lstStyle/>
            <a:p>
              <a:pPr/>
            </a:p>
          </p:txBody>
        </p:sp>
        <p:pic>
          <p:nvPicPr>
            <p:cNvPr id="1095" name="g_2^(m-1).pdf" descr="g_2^(m-1).pdf"/>
            <p:cNvPicPr>
              <a:picLocks noChangeAspect="1"/>
            </p:cNvPicPr>
            <p:nvPr/>
          </p:nvPicPr>
          <p:blipFill>
            <a:blip r:embed="rId18">
              <a:extLst/>
            </a:blip>
            <a:srcRect l="0" t="0" r="0" b="0"/>
            <a:stretch>
              <a:fillRect/>
            </a:stretch>
          </p:blipFill>
          <p:spPr>
            <a:xfrm>
              <a:off x="126544" y="915929"/>
              <a:ext cx="850901" cy="406401"/>
            </a:xfrm>
            <a:prstGeom prst="rect">
              <a:avLst/>
            </a:prstGeom>
            <a:ln w="12700" cap="flat">
              <a:noFill/>
              <a:miter lim="400000"/>
            </a:ln>
            <a:effectLst/>
          </p:spPr>
        </p:pic>
        <p:pic>
          <p:nvPicPr>
            <p:cNvPr id="1096" name="g_1^(m-1).pdf" descr="g_1^(m-1).pdf"/>
            <p:cNvPicPr>
              <a:picLocks noChangeAspect="1"/>
            </p:cNvPicPr>
            <p:nvPr/>
          </p:nvPicPr>
          <p:blipFill>
            <a:blip r:embed="rId19">
              <a:extLst/>
            </a:blip>
            <a:stretch>
              <a:fillRect/>
            </a:stretch>
          </p:blipFill>
          <p:spPr>
            <a:xfrm>
              <a:off x="176257" y="0"/>
              <a:ext cx="850901" cy="406400"/>
            </a:xfrm>
            <a:prstGeom prst="rect">
              <a:avLst/>
            </a:prstGeom>
            <a:ln w="12700" cap="flat">
              <a:noFill/>
              <a:miter lim="400000"/>
            </a:ln>
            <a:effectLst/>
          </p:spPr>
        </p:pic>
        <p:pic>
          <p:nvPicPr>
            <p:cNvPr id="1097" name="g_d_m-1^(m-1).pdf" descr="g_d_m-1^(m-1).pdf"/>
            <p:cNvPicPr>
              <a:picLocks noChangeAspect="1"/>
            </p:cNvPicPr>
            <p:nvPr/>
          </p:nvPicPr>
          <p:blipFill>
            <a:blip r:embed="rId20">
              <a:extLst/>
            </a:blip>
            <a:stretch>
              <a:fillRect/>
            </a:stretch>
          </p:blipFill>
          <p:spPr>
            <a:xfrm>
              <a:off x="0" y="2658959"/>
              <a:ext cx="850900" cy="444501"/>
            </a:xfrm>
            <a:prstGeom prst="rect">
              <a:avLst/>
            </a:prstGeom>
            <a:ln w="12700" cap="flat">
              <a:noFill/>
              <a:miter lim="400000"/>
            </a:ln>
            <a:effectLst/>
          </p:spPr>
        </p:pic>
      </p:grpSp>
      <p:pic>
        <p:nvPicPr>
          <p:cNvPr id="1099" name="Image" descr="Image"/>
          <p:cNvPicPr>
            <a:picLocks noChangeAspect="1"/>
          </p:cNvPicPr>
          <p:nvPr/>
        </p:nvPicPr>
        <p:blipFill>
          <a:blip r:embed="rId21">
            <a:extLst/>
          </a:blip>
          <a:stretch>
            <a:fillRect/>
          </a:stretch>
        </p:blipFill>
        <p:spPr>
          <a:xfrm>
            <a:off x="6293080" y="2420375"/>
            <a:ext cx="2692401" cy="850901"/>
          </a:xfrm>
          <a:prstGeom prst="rect">
            <a:avLst/>
          </a:prstGeom>
          <a:ln w="12700">
            <a:miter lim="400000"/>
          </a:ln>
        </p:spPr>
      </p:pic>
      <p:pic>
        <p:nvPicPr>
          <p:cNvPr id="1100" name="Image" descr="Image"/>
          <p:cNvPicPr>
            <a:picLocks noChangeAspect="1"/>
          </p:cNvPicPr>
          <p:nvPr/>
        </p:nvPicPr>
        <p:blipFill>
          <a:blip r:embed="rId22">
            <a:extLst/>
          </a:blip>
          <a:stretch>
            <a:fillRect/>
          </a:stretch>
        </p:blipFill>
        <p:spPr>
          <a:xfrm>
            <a:off x="9648170" y="2390494"/>
            <a:ext cx="1752601" cy="850901"/>
          </a:xfrm>
          <a:prstGeom prst="rect">
            <a:avLst/>
          </a:prstGeom>
          <a:ln w="12700">
            <a:miter lim="400000"/>
          </a:ln>
        </p:spPr>
      </p:pic>
      <p:pic>
        <p:nvPicPr>
          <p:cNvPr id="1101" name="delta_j^(m-1)_=_.pdf" descr="delta_j^(m-1)_=_.pdf"/>
          <p:cNvPicPr>
            <a:picLocks noChangeAspect="1"/>
          </p:cNvPicPr>
          <p:nvPr/>
        </p:nvPicPr>
        <p:blipFill>
          <a:blip r:embed="rId23">
            <a:extLst/>
          </a:blip>
          <a:stretch>
            <a:fillRect/>
          </a:stretch>
        </p:blipFill>
        <p:spPr>
          <a:xfrm>
            <a:off x="326181" y="3982541"/>
            <a:ext cx="2387601" cy="850901"/>
          </a:xfrm>
          <a:prstGeom prst="rect">
            <a:avLst/>
          </a:prstGeom>
          <a:ln w="12700">
            <a:miter lim="400000"/>
          </a:ln>
        </p:spPr>
      </p:pic>
      <p:pic>
        <p:nvPicPr>
          <p:cNvPr id="1102" name="frac_partial_z_k.pdf" descr="frac_partial_z_k.pdf"/>
          <p:cNvPicPr>
            <a:picLocks noChangeAspect="1"/>
          </p:cNvPicPr>
          <p:nvPr/>
        </p:nvPicPr>
        <p:blipFill>
          <a:blip r:embed="rId24">
            <a:extLst/>
          </a:blip>
          <a:stretch>
            <a:fillRect/>
          </a:stretch>
        </p:blipFill>
        <p:spPr>
          <a:xfrm>
            <a:off x="1656738" y="5903120"/>
            <a:ext cx="3492501" cy="952501"/>
          </a:xfrm>
          <a:prstGeom prst="rect">
            <a:avLst/>
          </a:prstGeom>
          <a:ln w="12700">
            <a:miter lim="400000"/>
          </a:ln>
        </p:spPr>
      </p:pic>
      <p:grpSp>
        <p:nvGrpSpPr>
          <p:cNvPr id="1105" name="delta_j^(m-1)_=g.pdf"/>
          <p:cNvGrpSpPr/>
          <p:nvPr/>
        </p:nvGrpSpPr>
        <p:grpSpPr>
          <a:xfrm>
            <a:off x="1878012" y="7906249"/>
            <a:ext cx="4305301" cy="952501"/>
            <a:chOff x="0" y="0"/>
            <a:chExt cx="4305300" cy="952500"/>
          </a:xfrm>
        </p:grpSpPr>
        <p:pic>
          <p:nvPicPr>
            <p:cNvPr id="1104" name="delta_j^(m-1)_=g.pdf" descr="delta_j^(m-1)_=g.pdf"/>
            <p:cNvPicPr>
              <a:picLocks noChangeAspect="1"/>
            </p:cNvPicPr>
            <p:nvPr/>
          </p:nvPicPr>
          <p:blipFill>
            <a:blip r:embed="rId25">
              <a:extLst/>
            </a:blip>
            <a:stretch>
              <a:fillRect/>
            </a:stretch>
          </p:blipFill>
          <p:spPr>
            <a:xfrm>
              <a:off x="19050" y="19050"/>
              <a:ext cx="4267200" cy="914400"/>
            </a:xfrm>
            <a:prstGeom prst="rect">
              <a:avLst/>
            </a:prstGeom>
            <a:ln>
              <a:noFill/>
            </a:ln>
            <a:effectLst/>
          </p:spPr>
        </p:pic>
        <p:pic>
          <p:nvPicPr>
            <p:cNvPr id="1103" name="delta_j^(m-1)_=g.pdf" descr="delta_j^(m-1)_=g.pdf"/>
            <p:cNvPicPr>
              <a:picLocks noChangeAspect="0"/>
            </p:cNvPicPr>
            <p:nvPr/>
          </p:nvPicPr>
          <p:blipFill>
            <a:blip r:embed="rId26">
              <a:extLst/>
            </a:blip>
            <a:stretch>
              <a:fillRect/>
            </a:stretch>
          </p:blipFill>
          <p:spPr>
            <a:xfrm>
              <a:off x="0" y="0"/>
              <a:ext cx="4305300" cy="952500"/>
            </a:xfrm>
            <a:prstGeom prst="rect">
              <a:avLst/>
            </a:prstGeom>
            <a:effectLst/>
          </p:spPr>
        </p:pic>
      </p:grpSp>
      <p:pic>
        <p:nvPicPr>
          <p:cNvPr id="1106" name="Line Line" descr="Line Line"/>
          <p:cNvPicPr>
            <a:picLocks noChangeAspect="0"/>
          </p:cNvPicPr>
          <p:nvPr/>
        </p:nvPicPr>
        <p:blipFill>
          <a:blip r:embed="rId27">
            <a:extLst/>
          </a:blip>
          <a:stretch>
            <a:fillRect/>
          </a:stretch>
        </p:blipFill>
        <p:spPr>
          <a:xfrm rot="5400000">
            <a:off x="2580828" y="5468427"/>
            <a:ext cx="730647" cy="193730"/>
          </a:xfrm>
          <a:prstGeom prst="rect">
            <a:avLst/>
          </a:prstGeom>
        </p:spPr>
      </p:pic>
      <p:pic>
        <p:nvPicPr>
          <p:cNvPr id="1108" name="Line Line" descr="Line Line"/>
          <p:cNvPicPr>
            <a:picLocks noChangeAspect="0"/>
          </p:cNvPicPr>
          <p:nvPr/>
        </p:nvPicPr>
        <p:blipFill>
          <a:blip r:embed="rId27">
            <a:extLst/>
          </a:blip>
          <a:stretch>
            <a:fillRect/>
          </a:stretch>
        </p:blipFill>
        <p:spPr>
          <a:xfrm rot="5400000">
            <a:off x="2580828" y="7358382"/>
            <a:ext cx="730647" cy="193729"/>
          </a:xfrm>
          <a:prstGeom prst="rect">
            <a:avLst/>
          </a:prstGeom>
        </p:spPr>
      </p:pic>
      <p:sp>
        <p:nvSpPr>
          <p:cNvPr id="1110" name="Learning representations…"/>
          <p:cNvSpPr txBox="1"/>
          <p:nvPr/>
        </p:nvSpPr>
        <p:spPr>
          <a:xfrm>
            <a:off x="5102966" y="6990015"/>
            <a:ext cx="2847976" cy="9094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1400"/>
            </a:pPr>
            <a:r>
              <a:t>Learning representations </a:t>
            </a:r>
          </a:p>
          <a:p>
            <a:pPr algn="l">
              <a:defRPr b="0" sz="1400"/>
            </a:pPr>
            <a:r>
              <a:t>by back-propagating errors</a:t>
            </a:r>
          </a:p>
          <a:p>
            <a:pPr algn="l">
              <a:defRPr b="0" sz="1400"/>
            </a:pPr>
          </a:p>
          <a:p>
            <a:pPr algn="l">
              <a:defRPr b="0" sz="1400"/>
            </a:pPr>
            <a:r>
              <a:t>Rumelhart, Hinton, Williams (1986)</a:t>
            </a:r>
          </a:p>
        </p:txBody>
      </p:sp>
      <p:sp>
        <p:nvSpPr>
          <p:cNvPr id="1111" name="Computing Gradients: Error Backpropagation"/>
          <p:cNvSpPr txBox="1"/>
          <p:nvPr/>
        </p:nvSpPr>
        <p:spPr>
          <a:xfrm>
            <a:off x="61735" y="429624"/>
            <a:ext cx="67967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11993"/>
                </a:solidFill>
              </a:defRPr>
            </a:pPr>
            <a:r>
              <a:t>Computing Gradients: </a:t>
            </a:r>
            <a:r>
              <a:rPr>
                <a:solidFill>
                  <a:schemeClr val="accent5">
                    <a:lumOff val="-29866"/>
                  </a:schemeClr>
                </a:solidFill>
              </a:rPr>
              <a:t>Error</a:t>
            </a:r>
            <a:r>
              <a:t> Backpropagation </a:t>
            </a:r>
          </a:p>
        </p:txBody>
      </p:sp>
      <p:pic>
        <p:nvPicPr>
          <p:cNvPr id="1112" name="=_sum_k=1^d_m_fr.pdf" descr="=_sum_k=1^d_m_fr.pdf"/>
          <p:cNvPicPr>
            <a:picLocks noChangeAspect="1"/>
          </p:cNvPicPr>
          <p:nvPr/>
        </p:nvPicPr>
        <p:blipFill>
          <a:blip r:embed="rId28">
            <a:extLst/>
          </a:blip>
          <a:stretch>
            <a:fillRect/>
          </a:stretch>
        </p:blipFill>
        <p:spPr>
          <a:xfrm>
            <a:off x="2863304" y="3865959"/>
            <a:ext cx="2730501" cy="952501"/>
          </a:xfrm>
          <a:prstGeom prst="rect">
            <a:avLst/>
          </a:prstGeom>
          <a:ln w="12700">
            <a:miter lim="400000"/>
          </a:ln>
        </p:spPr>
      </p:pic>
      <p:pic>
        <p:nvPicPr>
          <p:cNvPr id="1113" name="J(_mathbf_W_)_=_.pdf" descr="J(_mathbf_W_)_=_.pdf"/>
          <p:cNvPicPr>
            <a:picLocks noChangeAspect="1"/>
          </p:cNvPicPr>
          <p:nvPr/>
        </p:nvPicPr>
        <p:blipFill>
          <a:blip r:embed="rId29">
            <a:extLst/>
          </a:blip>
          <a:stretch>
            <a:fillRect/>
          </a:stretch>
        </p:blipFill>
        <p:spPr>
          <a:xfrm>
            <a:off x="183356" y="2242081"/>
            <a:ext cx="5669019" cy="96631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01" grpId="1"/>
      <p:bldP build="whole" bldLvl="1" animBg="1" rev="0" advAuto="0" spid="1106" grpId="3"/>
      <p:bldP build="whole" bldLvl="1" animBg="1" rev="0" advAuto="0" spid="1108" grpId="5"/>
      <p:bldP build="whole" bldLvl="1" animBg="1" rev="0" advAuto="0" spid="1105" grpId="6"/>
      <p:bldP build="whole" bldLvl="1" animBg="1" rev="0" advAuto="0" spid="1112" grpId="2"/>
      <p:bldP build="whole" bldLvl="1" animBg="1" rev="0" advAuto="0" spid="1102" grpId="4"/>
      <p:bldP build="whole" bldLvl="1" animBg="1" rev="0" advAuto="0" spid="1110" grpId="7"/>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78"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179" name="Text"/>
          <p:cNvSpPr txBox="1"/>
          <p:nvPr/>
        </p:nvSpPr>
        <p:spPr>
          <a:xfrm>
            <a:off x="2304518" y="466644"/>
            <a:ext cx="12700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11993"/>
                </a:solidFill>
              </a:defRPr>
            </a:pPr>
          </a:p>
        </p:txBody>
      </p:sp>
      <p:sp>
        <p:nvSpPr>
          <p:cNvPr id="180" name="A Neural Network with two layers"/>
          <p:cNvSpPr txBox="1"/>
          <p:nvPr/>
        </p:nvSpPr>
        <p:spPr>
          <a:xfrm>
            <a:off x="306198" y="460122"/>
            <a:ext cx="496184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A Neural Network with two layers</a:t>
            </a:r>
          </a:p>
        </p:txBody>
      </p:sp>
      <p:grpSp>
        <p:nvGrpSpPr>
          <p:cNvPr id="195" name="Group"/>
          <p:cNvGrpSpPr/>
          <p:nvPr/>
        </p:nvGrpSpPr>
        <p:grpSpPr>
          <a:xfrm>
            <a:off x="2623083" y="1739900"/>
            <a:ext cx="9403818" cy="6718300"/>
            <a:chOff x="0" y="0"/>
            <a:chExt cx="9403816" cy="6718300"/>
          </a:xfrm>
        </p:grpSpPr>
        <p:grpSp>
          <p:nvGrpSpPr>
            <p:cNvPr id="190" name="Group"/>
            <p:cNvGrpSpPr/>
            <p:nvPr/>
          </p:nvGrpSpPr>
          <p:grpSpPr>
            <a:xfrm>
              <a:off x="-1" y="0"/>
              <a:ext cx="9403818" cy="6718300"/>
              <a:chOff x="0" y="0"/>
              <a:chExt cx="9403816" cy="6718300"/>
            </a:xfrm>
          </p:grpSpPr>
          <p:sp>
            <p:nvSpPr>
              <p:cNvPr id="181" name="Square"/>
              <p:cNvSpPr/>
              <p:nvPr/>
            </p:nvSpPr>
            <p:spPr>
              <a:xfrm>
                <a:off x="1491716" y="266700"/>
                <a:ext cx="1270001"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82" name="Image" descr="Image"/>
              <p:cNvPicPr>
                <a:picLocks noChangeAspect="1"/>
              </p:cNvPicPr>
              <p:nvPr/>
            </p:nvPicPr>
            <p:blipFill>
              <a:blip r:embed="rId2">
                <a:extLst/>
              </a:blip>
              <a:stretch>
                <a:fillRect/>
              </a:stretch>
            </p:blipFill>
            <p:spPr>
              <a:xfrm>
                <a:off x="0" y="517082"/>
                <a:ext cx="8731675" cy="5854000"/>
              </a:xfrm>
              <a:prstGeom prst="rect">
                <a:avLst/>
              </a:prstGeom>
              <a:ln w="12700" cap="flat">
                <a:noFill/>
                <a:miter lim="400000"/>
              </a:ln>
              <a:effectLst/>
            </p:spPr>
          </p:pic>
          <p:sp>
            <p:nvSpPr>
              <p:cNvPr id="183" name="Square"/>
              <p:cNvSpPr/>
              <p:nvPr/>
            </p:nvSpPr>
            <p:spPr>
              <a:xfrm>
                <a:off x="1364716" y="139700"/>
                <a:ext cx="1270001"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84" name="Square"/>
              <p:cNvSpPr/>
              <p:nvPr/>
            </p:nvSpPr>
            <p:spPr>
              <a:xfrm>
                <a:off x="4882616" y="0"/>
                <a:ext cx="1270001"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85" name="Rectangle"/>
              <p:cNvSpPr/>
              <p:nvPr/>
            </p:nvSpPr>
            <p:spPr>
              <a:xfrm>
                <a:off x="1631416" y="5448300"/>
                <a:ext cx="7772401" cy="12700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86" name="Rectangle"/>
              <p:cNvSpPr/>
              <p:nvPr/>
            </p:nvSpPr>
            <p:spPr>
              <a:xfrm>
                <a:off x="4195707" y="1012725"/>
                <a:ext cx="584201" cy="32430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87" name="Rectangle"/>
              <p:cNvSpPr/>
              <p:nvPr/>
            </p:nvSpPr>
            <p:spPr>
              <a:xfrm>
                <a:off x="4073737" y="1939825"/>
                <a:ext cx="584201" cy="32430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88" name="Rectangle"/>
              <p:cNvSpPr/>
              <p:nvPr/>
            </p:nvSpPr>
            <p:spPr>
              <a:xfrm>
                <a:off x="4023927" y="3577603"/>
                <a:ext cx="584201" cy="32430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89" name="Rectangle"/>
              <p:cNvSpPr/>
              <p:nvPr/>
            </p:nvSpPr>
            <p:spPr>
              <a:xfrm>
                <a:off x="4094107" y="4563751"/>
                <a:ext cx="584201" cy="32430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191" name="Circle"/>
            <p:cNvSpPr/>
            <p:nvPr/>
          </p:nvSpPr>
          <p:spPr>
            <a:xfrm>
              <a:off x="3257016" y="901700"/>
              <a:ext cx="829359" cy="829359"/>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92" name="Circle"/>
            <p:cNvSpPr/>
            <p:nvPr/>
          </p:nvSpPr>
          <p:spPr>
            <a:xfrm>
              <a:off x="3257016" y="1993900"/>
              <a:ext cx="829359" cy="829359"/>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93" name="Circle"/>
            <p:cNvSpPr/>
            <p:nvPr/>
          </p:nvSpPr>
          <p:spPr>
            <a:xfrm>
              <a:off x="3257016" y="3029402"/>
              <a:ext cx="829359" cy="829359"/>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94" name="Circle"/>
            <p:cNvSpPr/>
            <p:nvPr/>
          </p:nvSpPr>
          <p:spPr>
            <a:xfrm>
              <a:off x="3257016" y="4064904"/>
              <a:ext cx="829359" cy="829360"/>
            </a:xfrm>
            <a:prstGeom prst="ellipse">
              <a:avLst/>
            </a:prstGeom>
            <a:solidFill>
              <a:srgbClr val="EAA7A7"/>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pic>
        <p:nvPicPr>
          <p:cNvPr id="196" name="z_1^(1).pdf" descr="z_1^(1).pdf"/>
          <p:cNvPicPr>
            <a:picLocks noChangeAspect="1"/>
          </p:cNvPicPr>
          <p:nvPr/>
        </p:nvPicPr>
        <p:blipFill>
          <a:blip r:embed="rId3">
            <a:extLst/>
          </a:blip>
          <a:stretch>
            <a:fillRect/>
          </a:stretch>
        </p:blipFill>
        <p:spPr>
          <a:xfrm>
            <a:off x="6113462" y="2799605"/>
            <a:ext cx="457201" cy="419101"/>
          </a:xfrm>
          <a:prstGeom prst="rect">
            <a:avLst/>
          </a:prstGeom>
          <a:ln w="12700">
            <a:miter lim="400000"/>
          </a:ln>
        </p:spPr>
      </p:pic>
      <p:pic>
        <p:nvPicPr>
          <p:cNvPr id="197" name="z_2^(1).pdf" descr="z_2^(1).pdf"/>
          <p:cNvPicPr>
            <a:picLocks noChangeAspect="1"/>
          </p:cNvPicPr>
          <p:nvPr/>
        </p:nvPicPr>
        <p:blipFill>
          <a:blip r:embed="rId4">
            <a:extLst/>
          </a:blip>
          <a:stretch>
            <a:fillRect/>
          </a:stretch>
        </p:blipFill>
        <p:spPr>
          <a:xfrm>
            <a:off x="6113462" y="3914725"/>
            <a:ext cx="457201" cy="419101"/>
          </a:xfrm>
          <a:prstGeom prst="rect">
            <a:avLst/>
          </a:prstGeom>
          <a:ln w="12700">
            <a:miter lim="400000"/>
          </a:ln>
        </p:spPr>
      </p:pic>
      <p:pic>
        <p:nvPicPr>
          <p:cNvPr id="198" name="z_3^(1).pdf" descr="z_3^(1).pdf"/>
          <p:cNvPicPr>
            <a:picLocks noChangeAspect="1"/>
          </p:cNvPicPr>
          <p:nvPr/>
        </p:nvPicPr>
        <p:blipFill>
          <a:blip r:embed="rId5">
            <a:extLst/>
          </a:blip>
          <a:stretch>
            <a:fillRect/>
          </a:stretch>
        </p:blipFill>
        <p:spPr>
          <a:xfrm>
            <a:off x="6113462" y="4968081"/>
            <a:ext cx="457201" cy="431801"/>
          </a:xfrm>
          <a:prstGeom prst="rect">
            <a:avLst/>
          </a:prstGeom>
          <a:ln w="12700">
            <a:miter lim="400000"/>
          </a:ln>
        </p:spPr>
      </p:pic>
      <p:pic>
        <p:nvPicPr>
          <p:cNvPr id="199" name="z_d_1^(1).pdf" descr="z_d_1^(1).pdf"/>
          <p:cNvPicPr>
            <a:picLocks noChangeAspect="1"/>
          </p:cNvPicPr>
          <p:nvPr/>
        </p:nvPicPr>
        <p:blipFill>
          <a:blip r:embed="rId6">
            <a:extLst/>
          </a:blip>
          <a:stretch>
            <a:fillRect/>
          </a:stretch>
        </p:blipFill>
        <p:spPr>
          <a:xfrm>
            <a:off x="6113462" y="6034137"/>
            <a:ext cx="457201" cy="469901"/>
          </a:xfrm>
          <a:prstGeom prst="rect">
            <a:avLst/>
          </a:prstGeom>
          <a:ln w="12700">
            <a:miter lim="400000"/>
          </a:ln>
        </p:spPr>
      </p:pic>
      <p:sp>
        <p:nvSpPr>
          <p:cNvPr id="200" name="Circle"/>
          <p:cNvSpPr/>
          <p:nvPr/>
        </p:nvSpPr>
        <p:spPr>
          <a:xfrm>
            <a:off x="8902700" y="4819531"/>
            <a:ext cx="728900" cy="728901"/>
          </a:xfrm>
          <a:prstGeom prst="ellipse">
            <a:avLst/>
          </a:prstGeom>
          <a:solidFill>
            <a:srgbClr val="D9BAFA"/>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01" name="Circle"/>
          <p:cNvSpPr/>
          <p:nvPr/>
        </p:nvSpPr>
        <p:spPr>
          <a:xfrm>
            <a:off x="8902700" y="3759825"/>
            <a:ext cx="728900" cy="728901"/>
          </a:xfrm>
          <a:prstGeom prst="ellipse">
            <a:avLst/>
          </a:prstGeom>
          <a:solidFill>
            <a:srgbClr val="D9BAFA"/>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202" name="z_1^(2).pdf" descr="z_1^(2).pdf"/>
          <p:cNvPicPr>
            <a:picLocks noChangeAspect="1"/>
          </p:cNvPicPr>
          <p:nvPr/>
        </p:nvPicPr>
        <p:blipFill>
          <a:blip r:embed="rId7">
            <a:extLst/>
          </a:blip>
          <a:stretch>
            <a:fillRect/>
          </a:stretch>
        </p:blipFill>
        <p:spPr>
          <a:xfrm>
            <a:off x="9020472" y="3898949"/>
            <a:ext cx="457201" cy="419101"/>
          </a:xfrm>
          <a:prstGeom prst="rect">
            <a:avLst/>
          </a:prstGeom>
          <a:ln w="12700">
            <a:miter lim="400000"/>
          </a:ln>
        </p:spPr>
      </p:pic>
      <p:pic>
        <p:nvPicPr>
          <p:cNvPr id="203" name="z_2^(2).pdf" descr="z_2^(2).pdf"/>
          <p:cNvPicPr>
            <a:picLocks noChangeAspect="1"/>
          </p:cNvPicPr>
          <p:nvPr/>
        </p:nvPicPr>
        <p:blipFill>
          <a:blip r:embed="rId8">
            <a:extLst/>
          </a:blip>
          <a:stretch>
            <a:fillRect/>
          </a:stretch>
        </p:blipFill>
        <p:spPr>
          <a:xfrm>
            <a:off x="9007772" y="4957663"/>
            <a:ext cx="457201" cy="419101"/>
          </a:xfrm>
          <a:prstGeom prst="rect">
            <a:avLst/>
          </a:prstGeom>
          <a:ln w="12700">
            <a:miter lim="400000"/>
          </a:ln>
        </p:spPr>
      </p:pic>
      <p:sp>
        <p:nvSpPr>
          <p:cNvPr id="204" name="Line"/>
          <p:cNvSpPr/>
          <p:nvPr/>
        </p:nvSpPr>
        <p:spPr>
          <a:xfrm>
            <a:off x="9689086" y="2911004"/>
            <a:ext cx="1" cy="3169592"/>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05" name="Line"/>
          <p:cNvSpPr/>
          <p:nvPr/>
        </p:nvSpPr>
        <p:spPr>
          <a:xfrm>
            <a:off x="9626600" y="4116061"/>
            <a:ext cx="1290888" cy="1"/>
          </a:xfrm>
          <a:prstGeom prst="line">
            <a:avLst/>
          </a:prstGeom>
          <a:ln w="38100">
            <a:solidFill>
              <a:srgbClr val="4D88D5"/>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06" name="Line"/>
          <p:cNvSpPr/>
          <p:nvPr/>
        </p:nvSpPr>
        <p:spPr>
          <a:xfrm>
            <a:off x="9626600" y="5204043"/>
            <a:ext cx="1290888" cy="1"/>
          </a:xfrm>
          <a:prstGeom prst="line">
            <a:avLst/>
          </a:prstGeom>
          <a:ln w="38100">
            <a:solidFill>
              <a:srgbClr val="4D88D5"/>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207" name="Screen Shot 2020-10-02 at 10.40.13.png" descr="Screen Shot 2020-10-02 at 10.40.13.png"/>
          <p:cNvPicPr>
            <a:picLocks noChangeAspect="1"/>
          </p:cNvPicPr>
          <p:nvPr/>
        </p:nvPicPr>
        <p:blipFill>
          <a:blip r:embed="rId9">
            <a:extLst/>
          </a:blip>
          <a:stretch>
            <a:fillRect/>
          </a:stretch>
        </p:blipFill>
        <p:spPr>
          <a:xfrm>
            <a:off x="2614265" y="1081137"/>
            <a:ext cx="8089901" cy="736601"/>
          </a:xfrm>
          <a:prstGeom prst="rect">
            <a:avLst/>
          </a:prstGeom>
          <a:ln w="12700">
            <a:miter lim="400000"/>
          </a:ln>
        </p:spPr>
      </p:pic>
      <p:sp>
        <p:nvSpPr>
          <p:cNvPr id="208" name="Rectangle"/>
          <p:cNvSpPr/>
          <p:nvPr/>
        </p:nvSpPr>
        <p:spPr>
          <a:xfrm>
            <a:off x="2590800" y="6654800"/>
            <a:ext cx="7995543" cy="732582"/>
          </a:xfrm>
          <a:prstGeom prst="rect">
            <a:avLst/>
          </a:prstGeom>
          <a:solidFill>
            <a:srgbClr val="FFFFFF"/>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09" name="Line"/>
          <p:cNvSpPr/>
          <p:nvPr/>
        </p:nvSpPr>
        <p:spPr>
          <a:xfrm>
            <a:off x="6888311" y="2914943"/>
            <a:ext cx="1" cy="3870233"/>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210" name="mathbf_W^(2).pdf" descr="mathbf_W^(2).pdf"/>
          <p:cNvPicPr>
            <a:picLocks noChangeAspect="1"/>
          </p:cNvPicPr>
          <p:nvPr/>
        </p:nvPicPr>
        <p:blipFill>
          <a:blip r:embed="rId10">
            <a:extLst/>
          </a:blip>
          <a:stretch>
            <a:fillRect/>
          </a:stretch>
        </p:blipFill>
        <p:spPr>
          <a:xfrm>
            <a:off x="7614195" y="2351186"/>
            <a:ext cx="812801" cy="368301"/>
          </a:xfrm>
          <a:prstGeom prst="rect">
            <a:avLst/>
          </a:prstGeom>
          <a:ln w="12700">
            <a:miter lim="400000"/>
          </a:ln>
        </p:spPr>
      </p:pic>
      <p:pic>
        <p:nvPicPr>
          <p:cNvPr id="211" name="mathbf_W^(1).pdf" descr="mathbf_W^(1).pdf"/>
          <p:cNvPicPr>
            <a:picLocks noChangeAspect="1"/>
          </p:cNvPicPr>
          <p:nvPr/>
        </p:nvPicPr>
        <p:blipFill>
          <a:blip r:embed="rId11">
            <a:extLst/>
          </a:blip>
          <a:stretch>
            <a:fillRect/>
          </a:stretch>
        </p:blipFill>
        <p:spPr>
          <a:xfrm>
            <a:off x="4450605" y="2351186"/>
            <a:ext cx="812801" cy="368301"/>
          </a:xfrm>
          <a:prstGeom prst="rect">
            <a:avLst/>
          </a:prstGeom>
          <a:ln w="12700">
            <a:miter lim="400000"/>
          </a:ln>
        </p:spPr>
      </p:pic>
      <p:pic>
        <p:nvPicPr>
          <p:cNvPr id="212" name="hat_mathbf_y_=g^.pdf" descr="hat_mathbf_y_=g^.pdf"/>
          <p:cNvPicPr>
            <a:picLocks noChangeAspect="1"/>
          </p:cNvPicPr>
          <p:nvPr/>
        </p:nvPicPr>
        <p:blipFill>
          <a:blip r:embed="rId12">
            <a:extLst/>
          </a:blip>
          <a:stretch>
            <a:fillRect/>
          </a:stretch>
        </p:blipFill>
        <p:spPr>
          <a:xfrm>
            <a:off x="3635641" y="7992640"/>
            <a:ext cx="7378701" cy="698501"/>
          </a:xfrm>
          <a:prstGeom prst="rect">
            <a:avLst/>
          </a:prstGeom>
          <a:ln w="12700">
            <a:miter lim="400000"/>
          </a:ln>
        </p:spPr>
      </p:pic>
      <p:pic>
        <p:nvPicPr>
          <p:cNvPr id="213" name="g^(1)_(_cdot).pdf" descr="g^(1)_(_cdot).pdf"/>
          <p:cNvPicPr>
            <a:picLocks noChangeAspect="1"/>
          </p:cNvPicPr>
          <p:nvPr/>
        </p:nvPicPr>
        <p:blipFill>
          <a:blip r:embed="rId13">
            <a:extLst/>
          </a:blip>
          <a:stretch>
            <a:fillRect/>
          </a:stretch>
        </p:blipFill>
        <p:spPr>
          <a:xfrm>
            <a:off x="6625828" y="6931707"/>
            <a:ext cx="977901" cy="457201"/>
          </a:xfrm>
          <a:prstGeom prst="rect">
            <a:avLst/>
          </a:prstGeom>
          <a:ln w="12700">
            <a:miter lim="400000"/>
          </a:ln>
        </p:spPr>
      </p:pic>
      <p:pic>
        <p:nvPicPr>
          <p:cNvPr id="214" name="g^(2)_(_cdot).pdf" descr="g^(2)_(_cdot).pdf"/>
          <p:cNvPicPr>
            <a:picLocks noChangeAspect="1"/>
          </p:cNvPicPr>
          <p:nvPr/>
        </p:nvPicPr>
        <p:blipFill>
          <a:blip r:embed="rId14">
            <a:extLst/>
          </a:blip>
          <a:stretch>
            <a:fillRect/>
          </a:stretch>
        </p:blipFill>
        <p:spPr>
          <a:xfrm>
            <a:off x="9299029" y="6310895"/>
            <a:ext cx="977901" cy="457201"/>
          </a:xfrm>
          <a:prstGeom prst="rect">
            <a:avLst/>
          </a:prstGeom>
          <a:ln w="12700">
            <a:miter lim="400000"/>
          </a:ln>
        </p:spPr>
      </p:pic>
      <p:pic>
        <p:nvPicPr>
          <p:cNvPr id="215" name="hat_y_2_=_g^(2)_.pdf" descr="hat_y_2_=_g^(2)_.pdf"/>
          <p:cNvPicPr>
            <a:picLocks noChangeAspect="1"/>
          </p:cNvPicPr>
          <p:nvPr/>
        </p:nvPicPr>
        <p:blipFill>
          <a:blip r:embed="rId15">
            <a:extLst/>
          </a:blip>
          <a:stretch>
            <a:fillRect/>
          </a:stretch>
        </p:blipFill>
        <p:spPr>
          <a:xfrm>
            <a:off x="10091191" y="4640508"/>
            <a:ext cx="1930401" cy="419101"/>
          </a:xfrm>
          <a:prstGeom prst="rect">
            <a:avLst/>
          </a:prstGeom>
          <a:ln w="12700">
            <a:miter lim="400000"/>
          </a:ln>
        </p:spPr>
      </p:pic>
      <p:pic>
        <p:nvPicPr>
          <p:cNvPr id="216" name="hat_y_1_=_g^(2)_.pdf" descr="hat_y_1_=_g^(2)_.pdf"/>
          <p:cNvPicPr>
            <a:picLocks noChangeAspect="1"/>
          </p:cNvPicPr>
          <p:nvPr/>
        </p:nvPicPr>
        <p:blipFill>
          <a:blip r:embed="rId16">
            <a:extLst/>
          </a:blip>
          <a:stretch>
            <a:fillRect/>
          </a:stretch>
        </p:blipFill>
        <p:spPr>
          <a:xfrm>
            <a:off x="10091191" y="3513058"/>
            <a:ext cx="1930401" cy="4191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Line"/>
          <p:cNvSpPr/>
          <p:nvPr/>
        </p:nvSpPr>
        <p:spPr>
          <a:xfrm>
            <a:off x="210333" y="1058863"/>
            <a:ext cx="11158041" cy="1"/>
          </a:xfrm>
          <a:prstGeom prst="line">
            <a:avLst/>
          </a:prstGeom>
          <a:ln w="25400">
            <a:solidFill>
              <a:srgbClr val="011993"/>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19"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
        <p:nvSpPr>
          <p:cNvPr id="220" name="Activation Function"/>
          <p:cNvSpPr txBox="1"/>
          <p:nvPr/>
        </p:nvSpPr>
        <p:spPr>
          <a:xfrm>
            <a:off x="143435" y="466644"/>
            <a:ext cx="2925166"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11993"/>
                </a:solidFill>
              </a:defRPr>
            </a:lvl1pPr>
          </a:lstStyle>
          <a:p>
            <a:pPr/>
            <a:r>
              <a:t>Activation Function</a:t>
            </a:r>
          </a:p>
        </p:txBody>
      </p:sp>
      <p:pic>
        <p:nvPicPr>
          <p:cNvPr id="221" name="Image" descr="Image"/>
          <p:cNvPicPr>
            <a:picLocks noChangeAspect="1"/>
          </p:cNvPicPr>
          <p:nvPr/>
        </p:nvPicPr>
        <p:blipFill>
          <a:blip r:embed="rId3">
            <a:extLst/>
          </a:blip>
          <a:stretch>
            <a:fillRect/>
          </a:stretch>
        </p:blipFill>
        <p:spPr>
          <a:xfrm>
            <a:off x="716167" y="7489489"/>
            <a:ext cx="2517831" cy="337722"/>
          </a:xfrm>
          <a:prstGeom prst="rect">
            <a:avLst/>
          </a:prstGeom>
          <a:ln w="12700">
            <a:miter lim="400000"/>
          </a:ln>
        </p:spPr>
      </p:pic>
      <p:sp>
        <p:nvSpPr>
          <p:cNvPr id="222" name="The purpose of activation functions is to introduce non-linearities into the network"/>
          <p:cNvSpPr txBox="1"/>
          <p:nvPr/>
        </p:nvSpPr>
        <p:spPr>
          <a:xfrm>
            <a:off x="642620" y="1790720"/>
            <a:ext cx="11276013"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600"/>
              </a:lnSpc>
              <a:spcBef>
                <a:spcPts val="1200"/>
              </a:spcBef>
              <a:defRPr b="0" sz="2500">
                <a:latin typeface="Helvetica Neue Light"/>
                <a:ea typeface="Helvetica Neue Light"/>
                <a:cs typeface="Helvetica Neue Light"/>
                <a:sym typeface="Helvetica Neue Light"/>
              </a:defRPr>
            </a:lvl1pPr>
          </a:lstStyle>
          <a:p>
            <a:pPr/>
            <a:r>
              <a:t>The purpose of activation functions is to introduce non-linearities into the network </a:t>
            </a:r>
          </a:p>
        </p:txBody>
      </p:sp>
      <p:pic>
        <p:nvPicPr>
          <p:cNvPr id="223" name="Image" descr="Image"/>
          <p:cNvPicPr>
            <a:picLocks noChangeAspect="1"/>
          </p:cNvPicPr>
          <p:nvPr/>
        </p:nvPicPr>
        <p:blipFill>
          <a:blip r:embed="rId4">
            <a:extLst/>
          </a:blip>
          <a:stretch>
            <a:fillRect/>
          </a:stretch>
        </p:blipFill>
        <p:spPr>
          <a:xfrm>
            <a:off x="1844536" y="2959295"/>
            <a:ext cx="9315728" cy="3835010"/>
          </a:xfrm>
          <a:prstGeom prst="rect">
            <a:avLst/>
          </a:prstGeom>
          <a:ln w="12700">
            <a:miter lim="400000"/>
          </a:ln>
        </p:spPr>
      </p:pic>
      <p:pic>
        <p:nvPicPr>
          <p:cNvPr id="224" name="Image" descr="Image"/>
          <p:cNvPicPr>
            <a:picLocks noChangeAspect="1"/>
          </p:cNvPicPr>
          <p:nvPr/>
        </p:nvPicPr>
        <p:blipFill>
          <a:blip r:embed="rId5">
            <a:extLst/>
          </a:blip>
          <a:stretch>
            <a:fillRect/>
          </a:stretch>
        </p:blipFill>
        <p:spPr>
          <a:xfrm>
            <a:off x="980089" y="2983267"/>
            <a:ext cx="10601075" cy="375421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2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1"/>
      <p:bldP build="whole" bldLvl="1" animBg="1" rev="0" advAuto="0" spid="224" grpId="2"/>
      <p:bldP build="whole" bldLvl="1" animBg="1" rev="0" advAuto="0" spid="224" grpId="3"/>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